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64" r:id="rId3"/>
    <p:sldId id="265" r:id="rId4"/>
    <p:sldId id="266" r:id="rId5"/>
    <p:sldId id="267" r:id="rId6"/>
    <p:sldId id="269" r:id="rId7"/>
    <p:sldId id="315" r:id="rId8"/>
    <p:sldId id="314" r:id="rId9"/>
    <p:sldId id="271" r:id="rId10"/>
    <p:sldId id="313" r:id="rId11"/>
    <p:sldId id="258" r:id="rId12"/>
    <p:sldId id="301" r:id="rId13"/>
    <p:sldId id="276" r:id="rId14"/>
    <p:sldId id="302" r:id="rId15"/>
    <p:sldId id="263" r:id="rId16"/>
    <p:sldId id="262" r:id="rId17"/>
    <p:sldId id="261" r:id="rId18"/>
    <p:sldId id="260" r:id="rId19"/>
    <p:sldId id="303" r:id="rId20"/>
    <p:sldId id="304" r:id="rId21"/>
    <p:sldId id="259" r:id="rId22"/>
    <p:sldId id="305" r:id="rId23"/>
    <p:sldId id="274" r:id="rId24"/>
    <p:sldId id="273" r:id="rId25"/>
    <p:sldId id="272" r:id="rId26"/>
    <p:sldId id="306" r:id="rId27"/>
    <p:sldId id="287" r:id="rId28"/>
    <p:sldId id="275" r:id="rId29"/>
    <p:sldId id="292" r:id="rId30"/>
    <p:sldId id="278" r:id="rId31"/>
    <p:sldId id="307" r:id="rId32"/>
    <p:sldId id="277" r:id="rId33"/>
    <p:sldId id="286" r:id="rId34"/>
    <p:sldId id="282" r:id="rId35"/>
    <p:sldId id="290" r:id="rId36"/>
    <p:sldId id="284" r:id="rId37"/>
    <p:sldId id="283" r:id="rId38"/>
    <p:sldId id="289" r:id="rId39"/>
    <p:sldId id="285" r:id="rId40"/>
    <p:sldId id="288" r:id="rId41"/>
    <p:sldId id="279" r:id="rId42"/>
    <p:sldId id="281" r:id="rId43"/>
    <p:sldId id="297" r:id="rId44"/>
    <p:sldId id="280" r:id="rId45"/>
    <p:sldId id="291" r:id="rId46"/>
    <p:sldId id="293" r:id="rId47"/>
    <p:sldId id="294" r:id="rId48"/>
    <p:sldId id="295" r:id="rId49"/>
    <p:sldId id="296" r:id="rId50"/>
    <p:sldId id="308" r:id="rId51"/>
    <p:sldId id="298" r:id="rId52"/>
    <p:sldId id="309" r:id="rId53"/>
    <p:sldId id="299" r:id="rId54"/>
    <p:sldId id="310" r:id="rId55"/>
    <p:sldId id="311" r:id="rId56"/>
    <p:sldId id="300" r:id="rId57"/>
    <p:sldId id="312" r:id="rId5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3" autoAdjust="0"/>
    <p:restoredTop sz="94660"/>
  </p:normalViewPr>
  <p:slideViewPr>
    <p:cSldViewPr>
      <p:cViewPr varScale="1">
        <p:scale>
          <a:sx n="86" d="100"/>
          <a:sy n="86" d="100"/>
        </p:scale>
        <p:origin x="-14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Feuille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0.10373320145498319"/>
          <c:y val="5.5829637756299101E-2"/>
          <c:w val="0.78462848263773433"/>
          <c:h val="0.85867619647199955"/>
        </c:manualLayout>
      </c:layout>
      <c:bar3DChart>
        <c:barDir val="col"/>
        <c:grouping val="clustered"/>
        <c:ser>
          <c:idx val="0"/>
          <c:order val="0"/>
          <c:tx>
            <c:strRef>
              <c:f>Feuil1!$B$1</c:f>
              <c:strCache>
                <c:ptCount val="1"/>
                <c:pt idx="0">
                  <c:v>total</c:v>
                </c:pt>
              </c:strCache>
            </c:strRef>
          </c:tx>
          <c:cat>
            <c:numRef>
              <c:f>Feuil1!$A$2:$A$7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Feuil1!$B$2:$B$7</c:f>
              <c:numCache>
                <c:formatCode>General</c:formatCode>
                <c:ptCount val="6"/>
                <c:pt idx="0">
                  <c:v>45</c:v>
                </c:pt>
                <c:pt idx="1">
                  <c:v>100</c:v>
                </c:pt>
                <c:pt idx="2">
                  <c:v>144</c:v>
                </c:pt>
                <c:pt idx="3">
                  <c:v>188</c:v>
                </c:pt>
                <c:pt idx="4">
                  <c:v>231</c:v>
                </c:pt>
                <c:pt idx="5">
                  <c:v>283</c:v>
                </c:pt>
              </c:numCache>
            </c:numRef>
          </c:val>
        </c:ser>
        <c:shape val="box"/>
        <c:axId val="165863808"/>
        <c:axId val="183481472"/>
        <c:axId val="0"/>
      </c:bar3DChart>
      <c:catAx>
        <c:axId val="165863808"/>
        <c:scaling>
          <c:orientation val="minMax"/>
        </c:scaling>
        <c:axPos val="b"/>
        <c:numFmt formatCode="General" sourceLinked="1"/>
        <c:tickLblPos val="nextTo"/>
        <c:crossAx val="183481472"/>
        <c:crosses val="autoZero"/>
        <c:auto val="1"/>
        <c:lblAlgn val="ctr"/>
        <c:lblOffset val="100"/>
      </c:catAx>
      <c:valAx>
        <c:axId val="183481472"/>
        <c:scaling>
          <c:orientation val="minMax"/>
        </c:scaling>
        <c:axPos val="l"/>
        <c:majorGridlines/>
        <c:numFmt formatCode="General" sourceLinked="1"/>
        <c:tickLblPos val="nextTo"/>
        <c:crossAx val="16586380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autoTitleDeleted val="1"/>
    <c:view3D>
      <c:perspective val="30"/>
    </c:view3D>
    <c:plotArea>
      <c:layout>
        <c:manualLayout>
          <c:layoutTarget val="inner"/>
          <c:xMode val="edge"/>
          <c:yMode val="edge"/>
          <c:x val="9.7201005443839597E-2"/>
          <c:y val="8.0325372798085187E-2"/>
          <c:w val="0.71277427821522465"/>
          <c:h val="0.80233070866141742"/>
        </c:manualLayout>
      </c:layout>
      <c:bar3DChart>
        <c:barDir val="col"/>
        <c:grouping val="clustered"/>
        <c:ser>
          <c:idx val="0"/>
          <c:order val="0"/>
          <c:tx>
            <c:strRef>
              <c:f>Feuil1!$B$1</c:f>
              <c:strCache>
                <c:ptCount val="1"/>
                <c:pt idx="0">
                  <c:v>dont nouveaux</c:v>
                </c:pt>
              </c:strCache>
            </c:strRef>
          </c:tx>
          <c:spPr>
            <a:solidFill>
              <a:srgbClr val="CC3300"/>
            </a:solidFill>
          </c:spPr>
          <c:cat>
            <c:numRef>
              <c:f>Feuil1!$A$2:$A$7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Feuil1!$B$2:$B$7</c:f>
              <c:numCache>
                <c:formatCode>General</c:formatCode>
                <c:ptCount val="6"/>
                <c:pt idx="1">
                  <c:v>58</c:v>
                </c:pt>
                <c:pt idx="2">
                  <c:v>54</c:v>
                </c:pt>
                <c:pt idx="3">
                  <c:v>52</c:v>
                </c:pt>
                <c:pt idx="4">
                  <c:v>54</c:v>
                </c:pt>
                <c:pt idx="5">
                  <c:v>62</c:v>
                </c:pt>
              </c:numCache>
            </c:numRef>
          </c:val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dont rescapés</c:v>
                </c:pt>
              </c:strCache>
            </c:strRef>
          </c:tx>
          <c:spPr>
            <a:solidFill>
              <a:srgbClr val="92D050"/>
            </a:solidFill>
          </c:spPr>
          <c:cat>
            <c:numRef>
              <c:f>Feuil1!$A$2:$A$7</c:f>
              <c:numCache>
                <c:formatCode>General</c:formatCode>
                <c:ptCount val="6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</c:numCache>
            </c:numRef>
          </c:cat>
          <c:val>
            <c:numRef>
              <c:f>Feuil1!$C$2:$C$7</c:f>
              <c:numCache>
                <c:formatCode>General</c:formatCode>
                <c:ptCount val="6"/>
                <c:pt idx="0">
                  <c:v>7</c:v>
                </c:pt>
                <c:pt idx="1">
                  <c:v>23</c:v>
                </c:pt>
                <c:pt idx="2">
                  <c:v>27</c:v>
                </c:pt>
                <c:pt idx="3">
                  <c:v>29</c:v>
                </c:pt>
                <c:pt idx="4">
                  <c:v>35</c:v>
                </c:pt>
                <c:pt idx="5">
                  <c:v>35</c:v>
                </c:pt>
              </c:numCache>
            </c:numRef>
          </c:val>
        </c:ser>
        <c:shape val="box"/>
        <c:axId val="165617024"/>
        <c:axId val="165618816"/>
        <c:axId val="0"/>
      </c:bar3DChart>
      <c:catAx>
        <c:axId val="165617024"/>
        <c:scaling>
          <c:orientation val="minMax"/>
        </c:scaling>
        <c:axPos val="b"/>
        <c:numFmt formatCode="General" sourceLinked="1"/>
        <c:tickLblPos val="nextTo"/>
        <c:crossAx val="165618816"/>
        <c:crosses val="autoZero"/>
        <c:auto val="1"/>
        <c:lblAlgn val="ctr"/>
        <c:lblOffset val="100"/>
      </c:catAx>
      <c:valAx>
        <c:axId val="165618816"/>
        <c:scaling>
          <c:orientation val="minMax"/>
        </c:scaling>
        <c:axPos val="l"/>
        <c:majorGridlines/>
        <c:numFmt formatCode="General" sourceLinked="1"/>
        <c:tickLblPos val="nextTo"/>
        <c:crossAx val="165617024"/>
        <c:crosses val="autoZero"/>
        <c:crossBetween val="between"/>
      </c:valAx>
      <c:spPr>
        <a:noFill/>
        <a:ln w="25400">
          <a:noFill/>
        </a:ln>
      </c:spPr>
    </c:plotArea>
    <c:plotVisOnly val="1"/>
  </c:chart>
  <c:txPr>
    <a:bodyPr/>
    <a:lstStyle/>
    <a:p>
      <a:pPr>
        <a:defRPr sz="1800"/>
      </a:pPr>
      <a:endParaRPr lang="fr-FR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0.05556</cdr:x>
      <cdr:y>0.88889</cdr:y>
    </cdr:from>
    <cdr:to>
      <cdr:x>0.23148</cdr:x>
      <cdr:y>0.94444</cdr:y>
    </cdr:to>
    <cdr:sp macro="" textlink="">
      <cdr:nvSpPr>
        <cdr:cNvPr id="3" name="ZoneTexte 2"/>
        <cdr:cNvSpPr txBox="1"/>
      </cdr:nvSpPr>
      <cdr:spPr>
        <a:xfrm xmlns:a="http://schemas.openxmlformats.org/drawingml/2006/main">
          <a:off x="432048" y="4608512"/>
          <a:ext cx="136815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fr-FR" sz="1100" dirty="0" smtClean="0"/>
            <a:t>* Rescapés décédés</a:t>
          </a:r>
          <a:endParaRPr lang="fr-FR" sz="1100" dirty="0"/>
        </a:p>
      </cdr:txBody>
    </cdr:sp>
  </cdr:relSizeAnchor>
  <cdr:relSizeAnchor xmlns:cdr="http://schemas.openxmlformats.org/drawingml/2006/chartDrawing">
    <cdr:from>
      <cdr:x>0.25</cdr:x>
      <cdr:y>0.125</cdr:y>
    </cdr:from>
    <cdr:to>
      <cdr:x>0.30556</cdr:x>
      <cdr:y>0.19624</cdr:y>
    </cdr:to>
    <cdr:sp macro="" textlink="">
      <cdr:nvSpPr>
        <cdr:cNvPr id="4" name="ZoneTexte 10"/>
        <cdr:cNvSpPr txBox="1"/>
      </cdr:nvSpPr>
      <cdr:spPr>
        <a:xfrm xmlns:a="http://schemas.openxmlformats.org/drawingml/2006/main">
          <a:off x="1944216" y="648072"/>
          <a:ext cx="432048" cy="369332"/>
        </a:xfrm>
        <a:prstGeom xmlns:a="http://schemas.openxmlformats.org/drawingml/2006/main" prst="rect">
          <a:avLst/>
        </a:prstGeom>
        <a:solidFill xmlns:a="http://schemas.openxmlformats.org/drawingml/2006/main">
          <a:srgbClr val="F79646">
            <a:lumMod val="75000"/>
          </a:srgbClr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fr-FR" dirty="0" smtClean="0"/>
            <a:t>58</a:t>
          </a:r>
          <a:endParaRPr lang="fr-FR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7B30E-6365-4086-B036-42730313B668}" type="datetimeFigureOut">
              <a:rPr lang="fr-FR" smtClean="0"/>
              <a:pPr/>
              <a:t>22/03/2016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9C16C-BD62-4DFB-B67D-C3CD25EC4D8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9C16C-BD62-4DFB-B67D-C3CD25EC4D89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9C16C-BD62-4DFB-B67D-C3CD25EC4D89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942F-B93C-49BD-BFF2-459E932E450A}" type="datetimeFigureOut">
              <a:rPr lang="fr-FR" smtClean="0"/>
              <a:pPr/>
              <a:t>22/03/2016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6B5D-4864-4A2A-A316-151A7E075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7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942F-B93C-49BD-BFF2-459E932E450A}" type="datetimeFigureOut">
              <a:rPr lang="fr-FR" smtClean="0"/>
              <a:pPr/>
              <a:t>22/03/2016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6B5D-4864-4A2A-A316-151A7E075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7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942F-B93C-49BD-BFF2-459E932E450A}" type="datetimeFigureOut">
              <a:rPr lang="fr-FR" smtClean="0"/>
              <a:pPr/>
              <a:t>22/03/2016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6B5D-4864-4A2A-A316-151A7E075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7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942F-B93C-49BD-BFF2-459E932E450A}" type="datetimeFigureOut">
              <a:rPr lang="fr-FR" smtClean="0"/>
              <a:pPr/>
              <a:t>22/03/2016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6B5D-4864-4A2A-A316-151A7E075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7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942F-B93C-49BD-BFF2-459E932E450A}" type="datetimeFigureOut">
              <a:rPr lang="fr-FR" smtClean="0"/>
              <a:pPr/>
              <a:t>22/03/2016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6B5D-4864-4A2A-A316-151A7E075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7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942F-B93C-49BD-BFF2-459E932E450A}" type="datetimeFigureOut">
              <a:rPr lang="fr-FR" smtClean="0"/>
              <a:pPr/>
              <a:t>22/03/2016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6B5D-4864-4A2A-A316-151A7E075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7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942F-B93C-49BD-BFF2-459E932E450A}" type="datetimeFigureOut">
              <a:rPr lang="fr-FR" smtClean="0"/>
              <a:pPr/>
              <a:t>22/03/2016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6B5D-4864-4A2A-A316-151A7E075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7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942F-B93C-49BD-BFF2-459E932E450A}" type="datetimeFigureOut">
              <a:rPr lang="fr-FR" smtClean="0"/>
              <a:pPr/>
              <a:t>22/03/2016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6B5D-4864-4A2A-A316-151A7E075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7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942F-B93C-49BD-BFF2-459E932E450A}" type="datetimeFigureOut">
              <a:rPr lang="fr-FR" smtClean="0"/>
              <a:pPr/>
              <a:t>22/03/2016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6B5D-4864-4A2A-A316-151A7E075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7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942F-B93C-49BD-BFF2-459E932E450A}" type="datetimeFigureOut">
              <a:rPr lang="fr-FR" smtClean="0"/>
              <a:pPr/>
              <a:t>22/03/2016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6B5D-4864-4A2A-A316-151A7E075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7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0942F-B93C-49BD-BFF2-459E932E450A}" type="datetimeFigureOut">
              <a:rPr lang="fr-FR" smtClean="0"/>
              <a:pPr/>
              <a:t>22/03/2016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6B5D-4864-4A2A-A316-151A7E075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Click="0" advTm="7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0942F-B93C-49BD-BFF2-459E932E450A}" type="datetimeFigureOut">
              <a:rPr lang="fr-FR" smtClean="0"/>
              <a:pPr/>
              <a:t>22/03/2016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B6B5D-4864-4A2A-A316-151A7E07504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7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27584" y="548680"/>
            <a:ext cx="7772400" cy="1470025"/>
          </a:xfrm>
        </p:spPr>
        <p:txBody>
          <a:bodyPr/>
          <a:lstStyle/>
          <a:p>
            <a:r>
              <a:rPr lang="fr-FR" dirty="0" smtClean="0"/>
              <a:t>Rétrospective ARM 2015</a:t>
            </a:r>
            <a:endParaRPr lang="fr-FR" dirty="0"/>
          </a:p>
        </p:txBody>
      </p:sp>
      <p:pic>
        <p:nvPicPr>
          <p:cNvPr id="4" name="Image 3" descr="PIN'S MONTLU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2564904"/>
            <a:ext cx="3744416" cy="3568384"/>
          </a:xfrm>
          <a:prstGeom prst="rect">
            <a:avLst/>
          </a:prstGeom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31640" y="3429000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Dolly ARGAUD-HARRISON </a:t>
            </a:r>
            <a:endParaRPr lang="fr-FR" sz="1200" dirty="0"/>
          </a:p>
        </p:txBody>
      </p:sp>
      <p:sp>
        <p:nvSpPr>
          <p:cNvPr id="3" name="ZoneTexte 2"/>
          <p:cNvSpPr txBox="1"/>
          <p:nvPr/>
        </p:nvSpPr>
        <p:spPr>
          <a:xfrm>
            <a:off x="3563888" y="3429000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Gilbert FRANCK</a:t>
            </a:r>
            <a:endParaRPr lang="fr-FR" sz="1200" dirty="0"/>
          </a:p>
        </p:txBody>
      </p:sp>
      <p:sp>
        <p:nvSpPr>
          <p:cNvPr id="4" name="ZoneTexte 3"/>
          <p:cNvSpPr txBox="1"/>
          <p:nvPr/>
        </p:nvSpPr>
        <p:spPr>
          <a:xfrm>
            <a:off x="5724128" y="3429000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Marcel MENECIER</a:t>
            </a:r>
            <a:endParaRPr lang="fr-FR" sz="1200" dirty="0"/>
          </a:p>
        </p:txBody>
      </p:sp>
      <p:sp>
        <p:nvSpPr>
          <p:cNvPr id="5" name="ZoneTexte 4"/>
          <p:cNvSpPr txBox="1"/>
          <p:nvPr/>
        </p:nvSpPr>
        <p:spPr>
          <a:xfrm>
            <a:off x="1115616" y="4869160"/>
            <a:ext cx="2160240" cy="30777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Décédée en mars 2016</a:t>
            </a:r>
            <a:endParaRPr lang="fr-FR" sz="1400" dirty="0"/>
          </a:p>
        </p:txBody>
      </p:sp>
      <p:pic>
        <p:nvPicPr>
          <p:cNvPr id="6" name="Picture 2" descr="C:\Users\Colette Grivaud\Desktop\visuels et sons Montluc\ADHERENTS photos\anciens adhérents\Argaud Harrison Doll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118561"/>
            <a:ext cx="1584176" cy="21575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7" name="Picture 3" descr="C:\Users\Colette Grivaud\Desktop\visuels et sons Montluc\ADHERENTS photos\anciens adhérents\Franck Gilbert dc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196752"/>
            <a:ext cx="1480040" cy="19442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8" name="Picture 4" descr="C:\Users\Colette Grivaud\Desktop\visuels et sons Montluc\ADHERENTS photos\anciens adhérents\MENECIER Marcel dcd.jpg"/>
          <p:cNvPicPr>
            <a:picLocks noChangeAspect="1" noChangeArrowheads="1"/>
          </p:cNvPicPr>
          <p:nvPr/>
        </p:nvPicPr>
        <p:blipFill>
          <a:blip r:embed="rId4" cstate="print"/>
          <a:srcRect l="6691"/>
          <a:stretch>
            <a:fillRect/>
          </a:stretch>
        </p:blipFill>
        <p:spPr bwMode="auto">
          <a:xfrm>
            <a:off x="5796136" y="1182041"/>
            <a:ext cx="1656184" cy="199457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5580112" y="5517232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Nadine HEFTLER</a:t>
            </a:r>
            <a:endParaRPr lang="fr-FR" sz="1200" dirty="0"/>
          </a:p>
        </p:txBody>
      </p:sp>
      <p:pic>
        <p:nvPicPr>
          <p:cNvPr id="10" name="Picture 9" descr="C:\Users\Colette Grivaud\Desktop\visuels et sons Montluc\ADHERENTS photos\adhérents en cours\heftler nadi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4437112"/>
            <a:ext cx="1596142" cy="1811980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1196008" y="413048"/>
            <a:ext cx="3096344" cy="30777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Décédés en 2015</a:t>
            </a:r>
            <a:endParaRPr lang="fr-FR" sz="1400" dirty="0"/>
          </a:p>
        </p:txBody>
      </p:sp>
    </p:spTree>
  </p:cSld>
  <p:clrMapOvr>
    <a:masterClrMapping/>
  </p:clrMapOvr>
  <p:transition spd="med" advClick="0" advTm="7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olette Grivaud\Desktop\visuels et sons Montluc\vie association\décorations\PERNOT mai 2015\bacconnet\P5110107 - Copie (2).JPG"/>
          <p:cNvPicPr>
            <a:picLocks noChangeAspect="1" noChangeArrowheads="1"/>
          </p:cNvPicPr>
          <p:nvPr/>
        </p:nvPicPr>
        <p:blipFill>
          <a:blip r:embed="rId2" cstate="print"/>
          <a:srcRect l="14320" r="11691"/>
          <a:stretch>
            <a:fillRect/>
          </a:stretch>
        </p:blipFill>
        <p:spPr bwMode="auto">
          <a:xfrm>
            <a:off x="1609740" y="1772816"/>
            <a:ext cx="2540144" cy="237626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131840" y="69269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Distinctions d’internés en 2015</a:t>
            </a:r>
            <a:endParaRPr lang="fr-FR" dirty="0"/>
          </a:p>
        </p:txBody>
      </p:sp>
      <p:pic>
        <p:nvPicPr>
          <p:cNvPr id="5126" name="Picture 6" descr="C:\Users\Colette Grivaud\Desktop\visuels et sons Montluc\vie association\décorations\Nallit déc 2015\IMG_0226.JPG"/>
          <p:cNvPicPr>
            <a:picLocks noChangeAspect="1" noChangeArrowheads="1"/>
          </p:cNvPicPr>
          <p:nvPr/>
        </p:nvPicPr>
        <p:blipFill>
          <a:blip r:embed="rId3" cstate="print"/>
          <a:srcRect l="25961" t="49040" r="30217"/>
          <a:stretch>
            <a:fillRect/>
          </a:stretch>
        </p:blipFill>
        <p:spPr bwMode="auto">
          <a:xfrm>
            <a:off x="4860031" y="1844824"/>
            <a:ext cx="2606751" cy="2368852"/>
          </a:xfrm>
          <a:prstGeom prst="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2411760" y="4941168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 smtClean="0"/>
              <a:t>Commandeurde</a:t>
            </a:r>
            <a:r>
              <a:rPr lang="fr-FR" sz="1600" dirty="0" smtClean="0"/>
              <a:t> la Légion d’honneur </a:t>
            </a:r>
            <a:endParaRPr lang="fr-FR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2411760" y="4509120"/>
            <a:ext cx="1368152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René </a:t>
            </a:r>
            <a:r>
              <a:rPr lang="fr-FR" sz="1600" b="1" dirty="0" err="1" smtClean="0"/>
              <a:t>Pernot</a:t>
            </a:r>
            <a:r>
              <a:rPr lang="fr-FR" sz="1600" b="1" dirty="0" smtClean="0"/>
              <a:t> </a:t>
            </a:r>
            <a:endParaRPr lang="fr-FR" sz="16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5580112" y="4437112"/>
            <a:ext cx="1152128" cy="33855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Jean </a:t>
            </a:r>
            <a:r>
              <a:rPr lang="fr-FR" sz="1600" b="1" dirty="0" err="1" smtClean="0"/>
              <a:t>Nallit</a:t>
            </a:r>
            <a:endParaRPr lang="fr-FR" sz="1600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5508104" y="4869160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Grand officier de la Légion d’honneur </a:t>
            </a:r>
            <a:endParaRPr lang="fr-FR" sz="1600" dirty="0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:\Users\Colette Grivaud\Desktop\visuels et sons Montluc\vie association\décorations\Burgard 2015\Burgard Annick 2015.jpg"/>
          <p:cNvPicPr>
            <a:picLocks noChangeAspect="1" noChangeArrowheads="1"/>
          </p:cNvPicPr>
          <p:nvPr/>
        </p:nvPicPr>
        <p:blipFill>
          <a:blip r:embed="rId2" cstate="print"/>
          <a:srcRect r="7630" b="2829"/>
          <a:stretch>
            <a:fillRect/>
          </a:stretch>
        </p:blipFill>
        <p:spPr bwMode="auto">
          <a:xfrm>
            <a:off x="852415" y="1556792"/>
            <a:ext cx="2279425" cy="2448272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2987824" y="548680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Légion d’honneur internés, suite  </a:t>
            </a: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6876256" y="4293096"/>
            <a:ext cx="1080120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Simone</a:t>
            </a:r>
            <a:r>
              <a:rPr lang="fr-FR" sz="1600" dirty="0" smtClean="0"/>
              <a:t> Grandjean</a:t>
            </a:r>
            <a:endParaRPr lang="fr-FR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1331640" y="4293096"/>
            <a:ext cx="1152128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Annick </a:t>
            </a:r>
            <a:r>
              <a:rPr lang="fr-FR" sz="1600" dirty="0" err="1" smtClean="0"/>
              <a:t>Burgard</a:t>
            </a:r>
            <a:endParaRPr lang="fr-FR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4139952" y="4293096"/>
            <a:ext cx="1152128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Anne-Marie </a:t>
            </a:r>
            <a:r>
              <a:rPr lang="fr-FR" sz="1600" dirty="0" err="1" smtClean="0"/>
              <a:t>Curis</a:t>
            </a:r>
            <a:endParaRPr lang="fr-FR" sz="1600" dirty="0"/>
          </a:p>
        </p:txBody>
      </p:sp>
      <p:pic>
        <p:nvPicPr>
          <p:cNvPr id="1026" name="Picture 2" descr="C:\Users\Colette Grivaud\Desktop\visuels et sons Montluc\ADHERENTS photos\adhérents en cours\LECLERE CURIS Anne-Mar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556792"/>
            <a:ext cx="2399162" cy="2409503"/>
          </a:xfrm>
          <a:prstGeom prst="rect">
            <a:avLst/>
          </a:prstGeom>
          <a:noFill/>
        </p:spPr>
      </p:pic>
      <p:pic>
        <p:nvPicPr>
          <p:cNvPr id="1027" name="Picture 3" descr="C:\Users\Colette Grivaud\AppData\Local\Temp\Temp2_Cluny rolland 2014.zip\selection\granjean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6264679" y="1556792"/>
            <a:ext cx="2123745" cy="233933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olette Grivaud\Desktop\visuels et sons Montluc\vie association\décorations\Suzor 2015\Suzor 2015 - L.H - Copie.jpg"/>
          <p:cNvPicPr>
            <a:picLocks noChangeAspect="1" noChangeArrowheads="1"/>
          </p:cNvPicPr>
          <p:nvPr/>
        </p:nvPicPr>
        <p:blipFill>
          <a:blip r:embed="rId2" cstate="print"/>
          <a:srcRect r="7143"/>
          <a:stretch>
            <a:fillRect/>
          </a:stretch>
        </p:blipFill>
        <p:spPr bwMode="auto">
          <a:xfrm>
            <a:off x="3275856" y="1988840"/>
            <a:ext cx="2364642" cy="208823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923928" y="4365104"/>
            <a:ext cx="936104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Pierre </a:t>
            </a:r>
            <a:r>
              <a:rPr lang="fr-FR" sz="1600" dirty="0" err="1" smtClean="0"/>
              <a:t>Suzor</a:t>
            </a:r>
            <a:endParaRPr lang="fr-FR" sz="1600" dirty="0"/>
          </a:p>
        </p:txBody>
      </p:sp>
      <p:sp>
        <p:nvSpPr>
          <p:cNvPr id="5" name="ZoneTexte 4"/>
          <p:cNvSpPr txBox="1"/>
          <p:nvPr/>
        </p:nvSpPr>
        <p:spPr>
          <a:xfrm>
            <a:off x="6588224" y="4293096"/>
            <a:ext cx="936104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Robert Fichet</a:t>
            </a:r>
            <a:endParaRPr lang="fr-FR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2267744" y="476672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Légion d’honneur 2015 internés suite </a:t>
            </a:r>
            <a:endParaRPr lang="fr-FR" dirty="0"/>
          </a:p>
        </p:txBody>
      </p:sp>
      <p:pic>
        <p:nvPicPr>
          <p:cNvPr id="14" name="Picture 5" descr="C:\Users\Colette Grivaud\Desktop\visuels et sons Montluc\vie association\décorations\Cl.Bloch 23.10.15\Ch Salisson 3.JPG"/>
          <p:cNvPicPr>
            <a:picLocks noChangeAspect="1" noChangeArrowheads="1"/>
          </p:cNvPicPr>
          <p:nvPr/>
        </p:nvPicPr>
        <p:blipFill>
          <a:blip r:embed="rId3" cstate="print"/>
          <a:srcRect l="10085" r="6712"/>
          <a:stretch>
            <a:fillRect/>
          </a:stretch>
        </p:blipFill>
        <p:spPr bwMode="auto">
          <a:xfrm>
            <a:off x="611560" y="1988840"/>
            <a:ext cx="2376264" cy="2141984"/>
          </a:xfrm>
          <a:prstGeom prst="rect">
            <a:avLst/>
          </a:prstGeom>
          <a:noFill/>
        </p:spPr>
      </p:pic>
      <p:sp>
        <p:nvSpPr>
          <p:cNvPr id="15" name="ZoneTexte 14"/>
          <p:cNvSpPr txBox="1"/>
          <p:nvPr/>
        </p:nvSpPr>
        <p:spPr>
          <a:xfrm>
            <a:off x="1259632" y="4437112"/>
            <a:ext cx="1152128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Claude Bloch</a:t>
            </a:r>
            <a:endParaRPr lang="fr-FR" sz="1600" dirty="0"/>
          </a:p>
        </p:txBody>
      </p:sp>
      <p:pic>
        <p:nvPicPr>
          <p:cNvPr id="1026" name="Picture 2" descr="C:\Users\Colette Grivaud\Desktop\visuels et sons Montluc\ADHERENTS photos\adhérents en cours\Fichet Rober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988840"/>
            <a:ext cx="1584176" cy="201116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635896" y="62068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/>
              <a:t>Adhérents </a:t>
            </a:r>
            <a:r>
              <a:rPr lang="fr-FR" sz="1600" b="1" u="sng" dirty="0" smtClean="0"/>
              <a:t>: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r="19791"/>
          <a:stretch>
            <a:fillRect/>
          </a:stretch>
        </p:blipFill>
        <p:spPr bwMode="auto">
          <a:xfrm>
            <a:off x="4572000" y="1605422"/>
            <a:ext cx="2693550" cy="2238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oneTexte 4"/>
          <p:cNvSpPr txBox="1"/>
          <p:nvPr/>
        </p:nvSpPr>
        <p:spPr>
          <a:xfrm>
            <a:off x="2339752" y="4077072"/>
            <a:ext cx="1152128" cy="1077218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Légion d’honneur à Simonne </a:t>
            </a:r>
            <a:r>
              <a:rPr lang="fr-FR" sz="1600" dirty="0" err="1" smtClean="0"/>
              <a:t>Charret</a:t>
            </a:r>
            <a:r>
              <a:rPr lang="fr-FR" sz="1600" dirty="0" smtClean="0"/>
              <a:t> </a:t>
            </a:r>
            <a:endParaRPr lang="fr-FR" sz="1600" dirty="0"/>
          </a:p>
        </p:txBody>
      </p:sp>
      <p:sp>
        <p:nvSpPr>
          <p:cNvPr id="6" name="ZoneTexte 5"/>
          <p:cNvSpPr txBox="1"/>
          <p:nvPr/>
        </p:nvSpPr>
        <p:spPr>
          <a:xfrm>
            <a:off x="5364088" y="4149080"/>
            <a:ext cx="1368152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Ordre du Mérite à Gaby Veniat</a:t>
            </a:r>
            <a:endParaRPr lang="fr-FR" sz="1600" dirty="0"/>
          </a:p>
        </p:txBody>
      </p:sp>
      <p:pic>
        <p:nvPicPr>
          <p:cNvPr id="2050" name="Picture 2" descr="C:\Users\Colette Grivaud\Desktop\visuels et sons Montluc\vie association\2010\DSC00027 - Cop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0250" y="1628800"/>
            <a:ext cx="1988615" cy="225970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olette Grivaud\Desktop\visuels et sons Montluc\CEREMONIES A MONTLUC photos\Décembre morts à Montluc\7.12.2015\Photos Robert\IMG_10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140967"/>
            <a:ext cx="4248472" cy="2832315"/>
          </a:xfrm>
          <a:prstGeom prst="rect">
            <a:avLst/>
          </a:prstGeom>
          <a:noFill/>
        </p:spPr>
      </p:pic>
      <p:pic>
        <p:nvPicPr>
          <p:cNvPr id="1030" name="Picture 6" descr="C:\Users\Colette Grivaud\Desktop\visuels et sons Montluc\vie association\2015\2 nov\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429000"/>
            <a:ext cx="3816424" cy="2544282"/>
          </a:xfrm>
          <a:prstGeom prst="rect">
            <a:avLst/>
          </a:prstGeom>
          <a:noFill/>
        </p:spPr>
      </p:pic>
      <p:pic>
        <p:nvPicPr>
          <p:cNvPr id="1027" name="Picture 3" descr="C:\Users\Colette Grivaud\Desktop\visuels et sons Montluc\vie association\2015\4 mai\DSC013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04664"/>
            <a:ext cx="3624250" cy="2718315"/>
          </a:xfrm>
          <a:prstGeom prst="rect">
            <a:avLst/>
          </a:prstGeom>
          <a:noFill/>
        </p:spPr>
      </p:pic>
      <p:pic>
        <p:nvPicPr>
          <p:cNvPr id="1026" name="Picture 2" descr="C:\Users\Colette Grivaud\Desktop\visuels et sons Montluc\vie association\2015\5 janvier\IMG_8183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 t="8491"/>
          <a:stretch>
            <a:fillRect/>
          </a:stretch>
        </p:blipFill>
        <p:spPr bwMode="auto">
          <a:xfrm>
            <a:off x="179512" y="404664"/>
            <a:ext cx="3816424" cy="2400267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2915816" y="0"/>
            <a:ext cx="3312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Réunions mensuelles 2015</a:t>
            </a:r>
          </a:p>
          <a:p>
            <a:pPr algn="ctr"/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 janvier</a:t>
            </a:r>
          </a:p>
          <a:p>
            <a:pPr algn="ctr"/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mars</a:t>
            </a:r>
          </a:p>
          <a:p>
            <a:pPr algn="ctr"/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13 avril</a:t>
            </a:r>
          </a:p>
          <a:p>
            <a:pPr algn="ctr"/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mai</a:t>
            </a:r>
          </a:p>
          <a:p>
            <a:pPr algn="ctr"/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fr-FR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</a:t>
            </a:r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juin</a:t>
            </a:r>
          </a:p>
          <a:p>
            <a:pPr algn="ctr"/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7 septembre</a:t>
            </a:r>
          </a:p>
          <a:p>
            <a:pPr algn="ctr"/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 octobre</a:t>
            </a:r>
          </a:p>
          <a:p>
            <a:pPr algn="ctr"/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2 novembre</a:t>
            </a:r>
          </a:p>
          <a:p>
            <a:pPr algn="ctr"/>
            <a:r>
              <a:rPr lang="fr-FR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 décembre 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411760" y="6309320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Conseils d’administration : 3 février et 2 novembre </a:t>
            </a:r>
            <a:endParaRPr lang="fr-FR" dirty="0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olette Grivaud\Desktop\visuels et sons Montluc\vie association\AG\3 fevrier 2015\Photos Robert\P1080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548680"/>
            <a:ext cx="7440981" cy="5580416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1403648" y="116632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Assemblées générales le 3 février 2015 à la mairie de Lyon 8</a:t>
            </a:r>
            <a:r>
              <a:rPr lang="fr-FR" sz="1600" dirty="0" smtClean="0"/>
              <a:t>è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971600" y="620688"/>
            <a:ext cx="7272808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Assemblée extraordinaire </a:t>
            </a:r>
            <a:r>
              <a:rPr lang="fr-FR" dirty="0" smtClean="0"/>
              <a:t>: mise en conformité avec les statuts-type d’association reconnue d’utilité publique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6444208" y="4149080"/>
            <a:ext cx="1800200" cy="175432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Et assemblée ordinaire avec renouvellement pour deux ans du conseil d’administration </a:t>
            </a:r>
            <a:endParaRPr lang="fr-FR" dirty="0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71600" y="332656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</a:t>
            </a:r>
            <a:r>
              <a:rPr lang="fr-FR" sz="1600" dirty="0" smtClean="0">
                <a:latin typeface="Arial Narrow"/>
              </a:rPr>
              <a:t>É</a:t>
            </a:r>
            <a:r>
              <a:rPr lang="fr-FR" dirty="0" smtClean="0"/>
              <a:t>R</a:t>
            </a:r>
            <a:r>
              <a:rPr lang="fr-FR" sz="1600" dirty="0" smtClean="0">
                <a:latin typeface="Arial Narrow"/>
              </a:rPr>
              <a:t>É</a:t>
            </a:r>
            <a:r>
              <a:rPr lang="fr-FR" dirty="0" smtClean="0"/>
              <a:t>MONIES D</a:t>
            </a:r>
            <a:r>
              <a:rPr lang="fr-FR" sz="1600" dirty="0" smtClean="0">
                <a:latin typeface="Arial Narrow"/>
              </a:rPr>
              <a:t>É</a:t>
            </a:r>
            <a:r>
              <a:rPr lang="fr-FR" dirty="0" smtClean="0"/>
              <a:t>SORMAIS ANNUELLES DE L’ARM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971600" y="1700808"/>
            <a:ext cx="7200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12 mars 2015 : Nécropole de La </a:t>
            </a:r>
            <a:r>
              <a:rPr lang="fr-FR" dirty="0" err="1" smtClean="0"/>
              <a:t>Doua</a:t>
            </a:r>
            <a:r>
              <a:rPr lang="fr-FR" dirty="0" smtClean="0"/>
              <a:t>, Villeurbanne (89 fusillés de Montluc)</a:t>
            </a:r>
          </a:p>
          <a:p>
            <a:endParaRPr lang="fr-FR" dirty="0" smtClean="0"/>
          </a:p>
          <a:p>
            <a:r>
              <a:rPr lang="fr-FR" dirty="0" smtClean="0"/>
              <a:t>11 juin : Place </a:t>
            </a:r>
            <a:r>
              <a:rPr lang="fr-FR" dirty="0" err="1" smtClean="0"/>
              <a:t>Bellecour</a:t>
            </a:r>
            <a:r>
              <a:rPr lang="fr-FR" dirty="0" smtClean="0"/>
              <a:t>/ immeuble de la Gestapo</a:t>
            </a:r>
          </a:p>
          <a:p>
            <a:endParaRPr lang="fr-FR" dirty="0" smtClean="0"/>
          </a:p>
          <a:p>
            <a:r>
              <a:rPr lang="fr-FR" dirty="0" smtClean="0"/>
              <a:t>24 août (ONACVG) : Libération de Montluc</a:t>
            </a:r>
          </a:p>
          <a:p>
            <a:endParaRPr lang="fr-FR" dirty="0" smtClean="0"/>
          </a:p>
          <a:p>
            <a:r>
              <a:rPr lang="fr-FR" dirty="0" smtClean="0"/>
              <a:t>14 novembre : La </a:t>
            </a:r>
            <a:r>
              <a:rPr lang="fr-FR" dirty="0" err="1" smtClean="0"/>
              <a:t>Doua</a:t>
            </a:r>
            <a:r>
              <a:rPr lang="fr-FR" dirty="0" smtClean="0"/>
              <a:t> (Frère Benoit)</a:t>
            </a:r>
          </a:p>
          <a:p>
            <a:endParaRPr lang="fr-FR" dirty="0" smtClean="0"/>
          </a:p>
          <a:p>
            <a:r>
              <a:rPr lang="fr-FR" dirty="0" smtClean="0"/>
              <a:t>7 décembre : Montluc (morts sur le site)</a:t>
            </a:r>
          </a:p>
          <a:p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D’autres projets sont à l’étude .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olette Grivaud\Desktop\visuels et sons Montluc\CEREMONIES hors Montluc\LA DOUA ARM\La doua 12 mars 2015\Photos Robert\P10805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44824"/>
            <a:ext cx="3096343" cy="2322125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293096"/>
            <a:ext cx="3312368" cy="2208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 descr="C:\Users\Colette Grivaud\Desktop\visuels et sons Montluc\CEREMONIES hors Montluc\LA DOUA ARM\La doua 12 mars 2015\Photos Patricia\SAM_3562 - Copie (2).JPG"/>
          <p:cNvPicPr>
            <a:picLocks noChangeAspect="1" noChangeArrowheads="1"/>
          </p:cNvPicPr>
          <p:nvPr/>
        </p:nvPicPr>
        <p:blipFill>
          <a:blip r:embed="rId4" cstate="print"/>
          <a:srcRect t="15638"/>
          <a:stretch>
            <a:fillRect/>
          </a:stretch>
        </p:blipFill>
        <p:spPr bwMode="auto">
          <a:xfrm>
            <a:off x="539552" y="188640"/>
            <a:ext cx="7560840" cy="1553894"/>
          </a:xfrm>
          <a:prstGeom prst="rect">
            <a:avLst/>
          </a:prstGeom>
          <a:noFill/>
        </p:spPr>
      </p:pic>
      <p:pic>
        <p:nvPicPr>
          <p:cNvPr id="2054" name="Picture 6" descr="C:\Users\Colette Grivaud\Desktop\visuels et sons Montluc\CEREMONIES hors Montluc\LA DOUA ARM\La doua 12 mars 2015\Photos Robert\P1080498.JPG"/>
          <p:cNvPicPr>
            <a:picLocks noChangeAspect="1" noChangeArrowheads="1"/>
          </p:cNvPicPr>
          <p:nvPr/>
        </p:nvPicPr>
        <p:blipFill>
          <a:blip r:embed="rId5" cstate="print"/>
          <a:srcRect b="8861"/>
          <a:stretch>
            <a:fillRect/>
          </a:stretch>
        </p:blipFill>
        <p:spPr bwMode="auto">
          <a:xfrm>
            <a:off x="3779912" y="2564904"/>
            <a:ext cx="5056890" cy="3456384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4788024" y="19888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</a:t>
            </a:r>
            <a:r>
              <a:rPr lang="fr-FR" dirty="0" err="1" smtClean="0"/>
              <a:t>Doua</a:t>
            </a:r>
            <a:r>
              <a:rPr lang="fr-FR" dirty="0" smtClean="0"/>
              <a:t>, 12 mars</a:t>
            </a:r>
            <a:endParaRPr lang="fr-FR" dirty="0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olette Grivaud\Desktop\visuels et sons Montluc\CEREMONIES hors Montluc\Bellecour\Bellecour juin 2015.jpg"/>
          <p:cNvPicPr>
            <a:picLocks noChangeAspect="1" noChangeArrowheads="1"/>
          </p:cNvPicPr>
          <p:nvPr/>
        </p:nvPicPr>
        <p:blipFill>
          <a:blip r:embed="rId2" cstate="print"/>
          <a:srcRect l="3137" t="13529" r="1470" b="27834"/>
          <a:stretch>
            <a:fillRect/>
          </a:stretch>
        </p:blipFill>
        <p:spPr bwMode="auto">
          <a:xfrm>
            <a:off x="834906" y="1124744"/>
            <a:ext cx="7841550" cy="403244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419872" y="54868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11 juin 2015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076056" y="5589240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Le Progrès</a:t>
            </a:r>
            <a:r>
              <a:rPr lang="fr-FR" sz="1600" dirty="0" smtClean="0"/>
              <a:t>, Christian Salisson</a:t>
            </a:r>
            <a:endParaRPr lang="fr-FR" sz="1600" dirty="0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35696" y="26064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Evolution du nombre des adhérents</a:t>
            </a:r>
            <a:endParaRPr lang="fr-FR" dirty="0"/>
          </a:p>
        </p:txBody>
      </p:sp>
      <p:graphicFrame>
        <p:nvGraphicFramePr>
          <p:cNvPr id="4" name="Graphique 3"/>
          <p:cNvGraphicFramePr/>
          <p:nvPr/>
        </p:nvGraphicFramePr>
        <p:xfrm>
          <a:off x="683568" y="836712"/>
          <a:ext cx="7776864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2339752" y="3645024"/>
            <a:ext cx="432048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45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987824" y="3068960"/>
            <a:ext cx="648072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100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707904" y="2636912"/>
            <a:ext cx="576064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144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499992" y="2204864"/>
            <a:ext cx="648072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188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508104" y="1772816"/>
            <a:ext cx="576064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231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444208" y="1196752"/>
            <a:ext cx="576064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283</a:t>
            </a:r>
            <a:endParaRPr lang="fr-FR" dirty="0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Colette Grivaud\Desktop\visuels et sons Montluc\CEREMONIES hors Montluc\Frere Benoit\14 nov 2015\la doua 2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3" y="692695"/>
            <a:ext cx="7434730" cy="4616027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076056" y="5589240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Le Progrès</a:t>
            </a:r>
            <a:r>
              <a:rPr lang="fr-FR" sz="1600" dirty="0" smtClean="0"/>
              <a:t>, Jacques Biard </a:t>
            </a:r>
            <a:endParaRPr lang="fr-FR" sz="1600" dirty="0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Colette Grivaud\Desktop\visuels et sons Montluc\CEREMONIES A MONTLUC photos\Décembre morts à Montluc\7.12.2015\montluc ce 7 dec..jpg"/>
          <p:cNvPicPr>
            <a:picLocks noChangeAspect="1" noChangeArrowheads="1"/>
          </p:cNvPicPr>
          <p:nvPr/>
        </p:nvPicPr>
        <p:blipFill>
          <a:blip r:embed="rId2" cstate="print"/>
          <a:srcRect t="4103"/>
          <a:stretch>
            <a:fillRect/>
          </a:stretch>
        </p:blipFill>
        <p:spPr bwMode="auto">
          <a:xfrm>
            <a:off x="2987824" y="0"/>
            <a:ext cx="3111500" cy="6192688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3707904" y="6237312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Le Progrès</a:t>
            </a:r>
            <a:r>
              <a:rPr lang="fr-FR" sz="1600" dirty="0" smtClean="0"/>
              <a:t> de Lyon</a:t>
            </a:r>
            <a:endParaRPr lang="fr-FR" sz="1600" dirty="0"/>
          </a:p>
        </p:txBody>
      </p:sp>
      <p:sp>
        <p:nvSpPr>
          <p:cNvPr id="7" name="ZoneTexte 6"/>
          <p:cNvSpPr txBox="1"/>
          <p:nvPr/>
        </p:nvSpPr>
        <p:spPr>
          <a:xfrm>
            <a:off x="827584" y="980728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7 décembre 2015</a:t>
            </a:r>
            <a:endParaRPr lang="fr-FR" sz="1600" dirty="0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563888" y="188640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Libération de Montluc, </a:t>
            </a:r>
          </a:p>
          <a:p>
            <a:pPr algn="ctr"/>
            <a:r>
              <a:rPr lang="fr-FR" dirty="0" smtClean="0"/>
              <a:t>Commémoration du 24 août 2015</a:t>
            </a:r>
            <a:endParaRPr lang="fr-FR" dirty="0"/>
          </a:p>
        </p:txBody>
      </p:sp>
      <p:pic>
        <p:nvPicPr>
          <p:cNvPr id="2050" name="Picture 2" descr="C:\Users\Colette Grivaud\Desktop\visuels et sons Montluc\CEREMONIES A MONTLUC photos\24 AOUT\24 août 2015\Robert\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980728"/>
            <a:ext cx="3194412" cy="2129608"/>
          </a:xfrm>
          <a:prstGeom prst="rect">
            <a:avLst/>
          </a:prstGeom>
          <a:noFill/>
        </p:spPr>
      </p:pic>
      <p:pic>
        <p:nvPicPr>
          <p:cNvPr id="2051" name="Picture 3" descr="C:\Users\Colette Grivaud\Desktop\visuels et sons Montluc\CEREMONIES A MONTLUC photos\24 AOUT\24 août 2015\Robert\0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01008"/>
            <a:ext cx="2064229" cy="3096344"/>
          </a:xfrm>
          <a:prstGeom prst="rect">
            <a:avLst/>
          </a:prstGeom>
          <a:noFill/>
        </p:spPr>
      </p:pic>
      <p:pic>
        <p:nvPicPr>
          <p:cNvPr id="2052" name="Picture 4" descr="C:\Users\Colette Grivaud\Desktop\visuels et sons Montluc\CEREMONIES A MONTLUC photos\24 AOUT\24 août 2015\Robert\0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501008"/>
            <a:ext cx="2063347" cy="3095020"/>
          </a:xfrm>
          <a:prstGeom prst="rect">
            <a:avLst/>
          </a:prstGeom>
          <a:noFill/>
        </p:spPr>
      </p:pic>
      <p:pic>
        <p:nvPicPr>
          <p:cNvPr id="2053" name="Picture 5" descr="C:\Users\Colette Grivaud\Desktop\visuels et sons Montluc\CEREMONIES A MONTLUC photos\24 AOUT\24 août 2015\Robert\0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260648"/>
            <a:ext cx="2016224" cy="3024337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5292080" y="3068960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Marcel </a:t>
            </a:r>
            <a:r>
              <a:rPr lang="fr-FR" sz="1600" dirty="0" err="1" smtClean="0"/>
              <a:t>Lanoiselée</a:t>
            </a:r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1187624" y="4581128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Claude Bloch</a:t>
            </a:r>
            <a:endParaRPr lang="fr-FR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6876256" y="4509120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René </a:t>
            </a:r>
            <a:r>
              <a:rPr lang="fr-FR" sz="1600" dirty="0" err="1" smtClean="0"/>
              <a:t>Pernot</a:t>
            </a:r>
            <a:endParaRPr lang="fr-FR" sz="1600" dirty="0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olette Grivaud\Desktop\visuels et sons Montluc\CEREMONIES A MONTLUC photos\24 AOUT\24 août 2015\Robert\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3525019" cy="2348880"/>
          </a:xfrm>
          <a:prstGeom prst="rect">
            <a:avLst/>
          </a:prstGeom>
          <a:noFill/>
        </p:spPr>
      </p:pic>
      <p:pic>
        <p:nvPicPr>
          <p:cNvPr id="5123" name="Picture 3" descr="C:\Users\Colette Grivaud\Desktop\visuels et sons Montluc\CEREMONIES A MONTLUC photos\24 AOUT\24 août 2015\Robert\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88640"/>
            <a:ext cx="3494002" cy="2328212"/>
          </a:xfrm>
          <a:prstGeom prst="rect">
            <a:avLst/>
          </a:prstGeom>
          <a:noFill/>
        </p:spPr>
      </p:pic>
      <p:pic>
        <p:nvPicPr>
          <p:cNvPr id="5124" name="Picture 4" descr="C:\Users\Colette Grivaud\Desktop\visuels et sons Montluc\CEREMONIES A MONTLUC photos\24 AOUT\24 août 2015\Robert\0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996952"/>
            <a:ext cx="5246640" cy="349776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3635896" y="256490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Montluc, 24 août 2015</a:t>
            </a:r>
            <a:endParaRPr lang="fr-FR" dirty="0"/>
          </a:p>
        </p:txBody>
      </p:sp>
      <p:pic>
        <p:nvPicPr>
          <p:cNvPr id="5125" name="Picture 5" descr="C:\Users\Colette Grivaud\Desktop\visuels et sons Montluc\CEREMONIES A MONTLUC photos\24 AOUT\24 août 2015\Robert\032.JPG"/>
          <p:cNvPicPr>
            <a:picLocks noChangeAspect="1" noChangeArrowheads="1"/>
          </p:cNvPicPr>
          <p:nvPr/>
        </p:nvPicPr>
        <p:blipFill>
          <a:blip r:embed="rId5" cstate="print"/>
          <a:srcRect l="10144" r="14788" b="12819"/>
          <a:stretch>
            <a:fillRect/>
          </a:stretch>
        </p:blipFill>
        <p:spPr bwMode="auto">
          <a:xfrm>
            <a:off x="5724128" y="3284984"/>
            <a:ext cx="3069793" cy="237626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olette Grivaud\Desktop\visuels et sons Montluc\CEREMONIES A MONTLUC photos\24 AOUT\24 août 2015\Robert\061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395536" y="260648"/>
            <a:ext cx="4104456" cy="2736304"/>
          </a:xfrm>
          <a:prstGeom prst="rect">
            <a:avLst/>
          </a:prstGeom>
          <a:noFill/>
        </p:spPr>
      </p:pic>
      <p:pic>
        <p:nvPicPr>
          <p:cNvPr id="6147" name="Picture 3" descr="C:\Users\Colette Grivaud\Desktop\visuels et sons Montluc\CEREMONIES A MONTLUC photos\24 AOUT\24 août 2015\Robert\073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4788024" y="260648"/>
            <a:ext cx="4085554" cy="2722390"/>
          </a:xfrm>
          <a:prstGeom prst="rect">
            <a:avLst/>
          </a:prstGeom>
          <a:noFill/>
        </p:spPr>
      </p:pic>
      <p:pic>
        <p:nvPicPr>
          <p:cNvPr id="6148" name="Picture 4" descr="C:\Users\Colette Grivaud\Desktop\visuels et sons Montluc\CEREMONIES A MONTLUC photos\24 AOUT\24 août 2015\Robert\1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356992"/>
            <a:ext cx="4176672" cy="2783106"/>
          </a:xfrm>
          <a:prstGeom prst="rect">
            <a:avLst/>
          </a:prstGeom>
          <a:noFill/>
        </p:spPr>
      </p:pic>
      <p:pic>
        <p:nvPicPr>
          <p:cNvPr id="6149" name="Picture 5" descr="C:\Users\Colette Grivaud\Desktop\visuels et sons Montluc\CEREMONIES A MONTLUC photos\24 AOUT\24 août 2015\Photos Patricia\SAM_45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356992"/>
            <a:ext cx="3799584" cy="2849688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3563888" y="2996952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Montluc, 24 août 2015</a:t>
            </a:r>
            <a:endParaRPr lang="fr-FR" dirty="0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C:\Users\Colette Grivaud\Desktop\visuels et sons Montluc\vie association\Voyage Alsace 6 et 7.10.15\Colette\DSC031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681" y="3573016"/>
            <a:ext cx="3744767" cy="2808312"/>
          </a:xfrm>
          <a:prstGeom prst="rect">
            <a:avLst/>
          </a:prstGeom>
          <a:noFill/>
        </p:spPr>
      </p:pic>
      <p:pic>
        <p:nvPicPr>
          <p:cNvPr id="4102" name="Picture 6" descr="C:\Users\Colette Grivaud\Desktop\visuels et sons Montluc\vie association\Voyage Alsace 6 et 7.10.15\Colette\DSC03145.JPG"/>
          <p:cNvPicPr>
            <a:picLocks noChangeAspect="1" noChangeArrowheads="1"/>
          </p:cNvPicPr>
          <p:nvPr/>
        </p:nvPicPr>
        <p:blipFill>
          <a:blip r:embed="rId3" cstate="print"/>
          <a:srcRect l="6464" t="24158" r="4339" b="10616"/>
          <a:stretch>
            <a:fillRect/>
          </a:stretch>
        </p:blipFill>
        <p:spPr bwMode="auto">
          <a:xfrm>
            <a:off x="179512" y="764704"/>
            <a:ext cx="4464496" cy="2664296"/>
          </a:xfrm>
          <a:prstGeom prst="rect">
            <a:avLst/>
          </a:prstGeom>
          <a:noFill/>
        </p:spPr>
      </p:pic>
      <p:pic>
        <p:nvPicPr>
          <p:cNvPr id="4098" name="Picture 2" descr="C:\Users\Colette Grivaud\Desktop\visuels et sons Montluc\CEREMONIES A MONTLUC photos\24 AOUT\24 août 2015\Robert\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6553680" y="2564904"/>
            <a:ext cx="5400000" cy="36000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2771800" y="11663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VOYAGE EN ALSACE, 6 et 7 octobre </a:t>
            </a:r>
            <a:endParaRPr lang="fr-FR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1197752" y="5445224"/>
            <a:ext cx="5941163" cy="3959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620688"/>
            <a:ext cx="421343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oneTexte 6"/>
          <p:cNvSpPr txBox="1"/>
          <p:nvPr/>
        </p:nvSpPr>
        <p:spPr>
          <a:xfrm>
            <a:off x="395536" y="332656"/>
            <a:ext cx="201622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Camp du Struthof</a:t>
            </a:r>
            <a:endParaRPr lang="fr-FR" dirty="0"/>
          </a:p>
        </p:txBody>
      </p:sp>
      <p:pic>
        <p:nvPicPr>
          <p:cNvPr id="4101" name="Picture 5" descr="C:\Users\Colette Grivaud\Desktop\visuels et sons Montluc\vie association\Voyage Alsace 6 et 7.10.15\Robert Brero\17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3645024"/>
            <a:ext cx="4104456" cy="2735718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899592" y="3501008"/>
            <a:ext cx="352839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Parlement européen de Strasbourg</a:t>
            </a:r>
            <a:endParaRPr lang="fr-FR" dirty="0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59632" y="2780928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 </a:t>
            </a:r>
            <a:r>
              <a:rPr lang="fr-FR" b="1" dirty="0" smtClean="0"/>
              <a:t>PARTICIPATIONS AUX CEREMONIES </a:t>
            </a:r>
          </a:p>
          <a:p>
            <a:pPr algn="ctr"/>
            <a:r>
              <a:rPr lang="fr-FR" b="1" dirty="0" smtClean="0"/>
              <a:t>DES AUTRES ORGANISATIONS</a:t>
            </a:r>
            <a:endParaRPr lang="fr-FR" b="1" dirty="0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43608" y="332656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25 janvier 2015 : </a:t>
            </a:r>
            <a:r>
              <a:rPr lang="fr-FR" dirty="0" err="1" smtClean="0"/>
              <a:t>Bellecour</a:t>
            </a:r>
            <a:r>
              <a:rPr lang="fr-FR" dirty="0" smtClean="0"/>
              <a:t>,</a:t>
            </a:r>
          </a:p>
          <a:p>
            <a:pPr algn="ctr"/>
            <a:r>
              <a:rPr lang="fr-FR" dirty="0" smtClean="0"/>
              <a:t> 70è anniversaire de la libération du camp d’Auschwitz-Birkenau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115616" y="1052736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r>
              <a:rPr lang="fr-FR" dirty="0" smtClean="0"/>
              <a:t>27 janvier, Montluc, Journée internationale des victimes de l’Holocauste</a:t>
            </a:r>
            <a:endParaRPr lang="fr-FR" dirty="0"/>
          </a:p>
        </p:txBody>
      </p:sp>
      <p:pic>
        <p:nvPicPr>
          <p:cNvPr id="2051" name="Picture 3" descr="C:\Users\Colette Grivaud\Desktop\visuels et sons Montluc\CEREMONIES A MONTLUC photos\Shoah 27 janv 2015\DSC009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2420888"/>
            <a:ext cx="5136526" cy="3852575"/>
          </a:xfrm>
          <a:prstGeom prst="rect">
            <a:avLst/>
          </a:prstGeom>
          <a:noFill/>
        </p:spPr>
      </p:pic>
      <p:pic>
        <p:nvPicPr>
          <p:cNvPr id="2050" name="Picture 2" descr="C:\Users\Colette Grivaud\Desktop\visuels et sons Montluc\CEREMONIES A MONTLUC photos\Shoah 27 janv 2015\DSC009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44824"/>
            <a:ext cx="3979605" cy="298484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971600" y="476672"/>
            <a:ext cx="72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Janvier, février : </a:t>
            </a:r>
            <a:r>
              <a:rPr lang="fr-FR" dirty="0" err="1" smtClean="0"/>
              <a:t>Blanot</a:t>
            </a:r>
            <a:r>
              <a:rPr lang="fr-FR" dirty="0" smtClean="0"/>
              <a:t>, Cormatin, Cluny, </a:t>
            </a:r>
          </a:p>
          <a:p>
            <a:pPr algn="ctr"/>
            <a:r>
              <a:rPr lang="fr-FR" dirty="0" smtClean="0"/>
              <a:t>Les hommages aux raflés, résistants et déportés de Saône-et-Loire</a:t>
            </a:r>
            <a:endParaRPr lang="fr-FR" dirty="0"/>
          </a:p>
        </p:txBody>
      </p:sp>
      <p:pic>
        <p:nvPicPr>
          <p:cNvPr id="7172" name="Picture 4" descr="C:\Users\Colette Grivaud\Desktop\visuels et sons Montluc\CEREMONIES hors Montluc\CLUNY\14 FEV 2015\Annie Dufy\DSCF38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12776"/>
            <a:ext cx="7020780" cy="468052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1115616" y="6309320"/>
            <a:ext cx="4968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Cluny, 14 février 2015, photo Annie Dufy</a:t>
            </a:r>
            <a:endParaRPr lang="fr-FR" sz="1600" dirty="0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764704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7 avril, 71è anniversaire </a:t>
            </a:r>
          </a:p>
          <a:p>
            <a:pPr algn="ctr"/>
            <a:r>
              <a:rPr lang="fr-FR" dirty="0" smtClean="0"/>
              <a:t>de la rafle des enfants d’</a:t>
            </a:r>
            <a:r>
              <a:rPr lang="fr-FR" dirty="0" err="1" smtClean="0"/>
              <a:t>Izieu</a:t>
            </a:r>
            <a:endParaRPr lang="fr-FR" dirty="0" smtClean="0"/>
          </a:p>
          <a:p>
            <a:pPr algn="ctr"/>
            <a:r>
              <a:rPr lang="fr-FR" dirty="0" smtClean="0"/>
              <a:t> et de leurs éducateurs</a:t>
            </a:r>
            <a:endParaRPr lang="fr-FR" dirty="0"/>
          </a:p>
        </p:txBody>
      </p:sp>
      <p:pic>
        <p:nvPicPr>
          <p:cNvPr id="8194" name="Picture 2" descr="C:\Users\Colette Grivaud\Desktop\visuels et sons Montluc\39-45 plaques et monuments par Jean-Paul TABEY\Plaques commémoratives\7 - 4 - Rue Raoul Servant et Zimmermann -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36912"/>
            <a:ext cx="4176464" cy="2784593"/>
          </a:xfrm>
          <a:prstGeom prst="rect">
            <a:avLst/>
          </a:prstGeom>
          <a:noFill/>
        </p:spPr>
      </p:pic>
      <p:pic>
        <p:nvPicPr>
          <p:cNvPr id="8195" name="Picture 3" descr="C:\Users\Colette Grivaud\Desktop\visuels et sons Montluc\39-45 plaques et monuments par Jean-Paul TABEY\Plaques commémoratives\7 - 4 - Rue Raoul Servant et Zimmermann.JPG"/>
          <p:cNvPicPr>
            <a:picLocks noChangeAspect="1" noChangeArrowheads="1"/>
          </p:cNvPicPr>
          <p:nvPr/>
        </p:nvPicPr>
        <p:blipFill>
          <a:blip r:embed="rId3" cstate="print"/>
          <a:srcRect b="12355"/>
          <a:stretch>
            <a:fillRect/>
          </a:stretch>
        </p:blipFill>
        <p:spPr bwMode="auto">
          <a:xfrm>
            <a:off x="4355976" y="476672"/>
            <a:ext cx="4163148" cy="547260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47664" y="260648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Dont adhérents nouveaux            et adhérents rescapés</a:t>
            </a:r>
            <a:endParaRPr lang="fr-FR" dirty="0"/>
          </a:p>
        </p:txBody>
      </p:sp>
      <p:graphicFrame>
        <p:nvGraphicFramePr>
          <p:cNvPr id="4" name="Graphique 3"/>
          <p:cNvGraphicFramePr/>
          <p:nvPr/>
        </p:nvGraphicFramePr>
        <p:xfrm>
          <a:off x="755576" y="908720"/>
          <a:ext cx="7776864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3419872" y="1628800"/>
            <a:ext cx="43204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54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211960" y="1628800"/>
            <a:ext cx="43204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52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5004048" y="1700808"/>
            <a:ext cx="43204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54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5868144" y="1484784"/>
            <a:ext cx="43204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62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3851920" y="3068960"/>
            <a:ext cx="432048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27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4644008" y="3068960"/>
            <a:ext cx="432048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29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5436096" y="2996952"/>
            <a:ext cx="432048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35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6228184" y="2924944"/>
            <a:ext cx="432048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35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3419872" y="5517232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 *  3</a:t>
            </a:r>
            <a:endParaRPr lang="fr-FR" sz="1200" dirty="0"/>
          </a:p>
        </p:txBody>
      </p:sp>
      <p:sp>
        <p:nvSpPr>
          <p:cNvPr id="25" name="ZoneTexte 24"/>
          <p:cNvSpPr txBox="1"/>
          <p:nvPr/>
        </p:nvSpPr>
        <p:spPr>
          <a:xfrm>
            <a:off x="4211960" y="5661248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 *  1</a:t>
            </a:r>
            <a:endParaRPr lang="fr-FR" sz="1200" dirty="0"/>
          </a:p>
        </p:txBody>
      </p:sp>
      <p:sp>
        <p:nvSpPr>
          <p:cNvPr id="27" name="ZoneTexte 26"/>
          <p:cNvSpPr txBox="1"/>
          <p:nvPr/>
        </p:nvSpPr>
        <p:spPr>
          <a:xfrm>
            <a:off x="5004048" y="5733256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 *  2</a:t>
            </a:r>
            <a:endParaRPr lang="fr-FR" sz="1200" dirty="0"/>
          </a:p>
        </p:txBody>
      </p:sp>
      <p:sp>
        <p:nvSpPr>
          <p:cNvPr id="29" name="ZoneTexte 28"/>
          <p:cNvSpPr txBox="1"/>
          <p:nvPr/>
        </p:nvSpPr>
        <p:spPr>
          <a:xfrm>
            <a:off x="5724128" y="5877272"/>
            <a:ext cx="50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 *  3</a:t>
            </a:r>
            <a:endParaRPr lang="fr-FR" sz="1200" dirty="0"/>
          </a:p>
        </p:txBody>
      </p:sp>
      <p:sp>
        <p:nvSpPr>
          <p:cNvPr id="31" name="ZoneTexte 30"/>
          <p:cNvSpPr txBox="1"/>
          <p:nvPr/>
        </p:nvSpPr>
        <p:spPr>
          <a:xfrm>
            <a:off x="3131840" y="3284984"/>
            <a:ext cx="432048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23</a:t>
            </a:r>
            <a:endParaRPr lang="fr-FR" dirty="0"/>
          </a:p>
        </p:txBody>
      </p:sp>
      <p:sp>
        <p:nvSpPr>
          <p:cNvPr id="33" name="ZoneTexte 32"/>
          <p:cNvSpPr txBox="1"/>
          <p:nvPr/>
        </p:nvSpPr>
        <p:spPr>
          <a:xfrm>
            <a:off x="2771800" y="5445224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 * 1</a:t>
            </a:r>
            <a:endParaRPr lang="fr-FR" sz="1200" dirty="0"/>
          </a:p>
        </p:txBody>
      </p:sp>
      <p:sp>
        <p:nvSpPr>
          <p:cNvPr id="35" name="ZoneTexte 34"/>
          <p:cNvSpPr txBox="1"/>
          <p:nvPr/>
        </p:nvSpPr>
        <p:spPr>
          <a:xfrm>
            <a:off x="2267744" y="3933056"/>
            <a:ext cx="432048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7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395536" y="6165304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Non renouvellements d’adhésion</a:t>
            </a:r>
            <a:endParaRPr lang="fr-FR" sz="1200" dirty="0"/>
          </a:p>
        </p:txBody>
      </p:sp>
      <p:sp>
        <p:nvSpPr>
          <p:cNvPr id="38" name="ZoneTexte 37"/>
          <p:cNvSpPr txBox="1"/>
          <p:nvPr/>
        </p:nvSpPr>
        <p:spPr>
          <a:xfrm>
            <a:off x="3491880" y="6165304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10</a:t>
            </a:r>
            <a:endParaRPr lang="fr-FR" sz="1200" dirty="0"/>
          </a:p>
        </p:txBody>
      </p:sp>
      <p:sp>
        <p:nvSpPr>
          <p:cNvPr id="39" name="ZoneTexte 38"/>
          <p:cNvSpPr txBox="1"/>
          <p:nvPr/>
        </p:nvSpPr>
        <p:spPr>
          <a:xfrm>
            <a:off x="4283968" y="6165304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8</a:t>
            </a:r>
            <a:endParaRPr lang="fr-FR" sz="1200" dirty="0"/>
          </a:p>
        </p:txBody>
      </p:sp>
      <p:sp>
        <p:nvSpPr>
          <p:cNvPr id="40" name="ZoneTexte 39"/>
          <p:cNvSpPr txBox="1"/>
          <p:nvPr/>
        </p:nvSpPr>
        <p:spPr>
          <a:xfrm>
            <a:off x="5004048" y="6165304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11</a:t>
            </a:r>
            <a:endParaRPr lang="fr-FR" sz="1200" dirty="0"/>
          </a:p>
        </p:txBody>
      </p:sp>
      <p:sp>
        <p:nvSpPr>
          <p:cNvPr id="41" name="ZoneTexte 40"/>
          <p:cNvSpPr txBox="1"/>
          <p:nvPr/>
        </p:nvSpPr>
        <p:spPr>
          <a:xfrm>
            <a:off x="2843808" y="6165304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3</a:t>
            </a:r>
            <a:endParaRPr lang="fr-FR" sz="1200" dirty="0"/>
          </a:p>
        </p:txBody>
      </p:sp>
      <p:sp>
        <p:nvSpPr>
          <p:cNvPr id="42" name="ZoneTexte 41"/>
          <p:cNvSpPr txBox="1"/>
          <p:nvPr/>
        </p:nvSpPr>
        <p:spPr>
          <a:xfrm>
            <a:off x="5724128" y="6165304"/>
            <a:ext cx="432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10</a:t>
            </a:r>
            <a:endParaRPr lang="fr-FR" sz="1200" dirty="0"/>
          </a:p>
        </p:txBody>
      </p:sp>
      <p:sp>
        <p:nvSpPr>
          <p:cNvPr id="26" name="Rectangle 25"/>
          <p:cNvSpPr/>
          <p:nvPr/>
        </p:nvSpPr>
        <p:spPr>
          <a:xfrm>
            <a:off x="4572000" y="332656"/>
            <a:ext cx="432048" cy="21602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7236296" y="332656"/>
            <a:ext cx="432048" cy="21602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260648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25 avril, PERRACHE, « CEUX DE VERDUN »</a:t>
            </a:r>
            <a:endParaRPr lang="fr-FR" dirty="0"/>
          </a:p>
        </p:txBody>
      </p:sp>
      <p:pic>
        <p:nvPicPr>
          <p:cNvPr id="1026" name="Picture 2" descr="C:\Users\Colette Grivaud\Desktop\visuels et sons Montluc\CEREMONIES hors Montluc\ceux de verdun\25 avril 2015\DSC012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692696"/>
            <a:ext cx="4050545" cy="2491629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5004048" y="2204864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25 avril, SAULT-BRENAZ (Ain),</a:t>
            </a:r>
          </a:p>
          <a:p>
            <a:pPr algn="ctr"/>
            <a:r>
              <a:rPr lang="fr-FR" dirty="0" smtClean="0"/>
              <a:t> inauguration de la stèle </a:t>
            </a:r>
          </a:p>
          <a:p>
            <a:pPr algn="ctr"/>
            <a:r>
              <a:rPr lang="fr-FR" dirty="0" smtClean="0"/>
              <a:t>Yvette et Gabriel Patrigot</a:t>
            </a:r>
            <a:endParaRPr lang="fr-FR" dirty="0"/>
          </a:p>
        </p:txBody>
      </p:sp>
      <p:pic>
        <p:nvPicPr>
          <p:cNvPr id="1028" name="Picture 4" descr="C:\Users\Colette Grivaud\Desktop\visuels et sons Montluc\INTERNES PHOTOS ET DOCTS DIVERS\P\Patrigot\Patrigot Yvette et Gabriel - Cop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3573016"/>
            <a:ext cx="6361487" cy="288032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Colette Grivaud\Desktop\visuels et sons Montluc\CEREMONIES hors Montluc\cérémonies PTT\PTT 7 mai 2015\DSC013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3744362" cy="2808797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39552" y="54868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7 mai, POSTE CENTRALE, VICTIMES  PTT</a:t>
            </a:r>
            <a:endParaRPr lang="fr-FR" dirty="0"/>
          </a:p>
        </p:txBody>
      </p:sp>
      <p:pic>
        <p:nvPicPr>
          <p:cNvPr id="4" name="Picture 7" descr="C:\Users\Colette Grivaud\Desktop\visuels et sons Montluc\CEREMONIES hors Montluc\Bellecour\8 mai 2015 bellecour\DSC01355.JPG"/>
          <p:cNvPicPr>
            <a:picLocks noChangeAspect="1" noChangeArrowheads="1"/>
          </p:cNvPicPr>
          <p:nvPr/>
        </p:nvPicPr>
        <p:blipFill>
          <a:blip r:embed="rId3" cstate="print"/>
          <a:srcRect t="8208"/>
          <a:stretch>
            <a:fillRect/>
          </a:stretch>
        </p:blipFill>
        <p:spPr bwMode="auto">
          <a:xfrm>
            <a:off x="4572000" y="3212975"/>
            <a:ext cx="4032448" cy="2776231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4644008" y="263691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8 mai, BELLECOUR, VICTOIRE DE 1945 </a:t>
            </a:r>
            <a:endParaRPr lang="fr-FR" dirty="0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699792" y="260648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26 avril, SOUVENIR DE LA D</a:t>
            </a:r>
            <a:r>
              <a:rPr lang="fr-FR" sz="1600" dirty="0" smtClean="0">
                <a:latin typeface="Arial Narrow"/>
              </a:rPr>
              <a:t>É</a:t>
            </a:r>
            <a:r>
              <a:rPr lang="fr-FR" dirty="0" smtClean="0"/>
              <a:t>PORTATION 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499992" y="1052736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Messe à Saint-Bonaventure</a:t>
            </a:r>
            <a:endParaRPr lang="fr-FR" sz="1600" dirty="0"/>
          </a:p>
        </p:txBody>
      </p:sp>
      <p:pic>
        <p:nvPicPr>
          <p:cNvPr id="9220" name="Picture 4" descr="C:\Users\Colette Grivaud\Desktop\visuels et sons Montluc\CEREMONIES hors Montluc\Bellecour\Pat  Journée de la Déportation 26.04.15\P10806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700808"/>
            <a:ext cx="6416140" cy="4812334"/>
          </a:xfrm>
          <a:prstGeom prst="rect">
            <a:avLst/>
          </a:prstGeom>
          <a:noFill/>
        </p:spPr>
      </p:pic>
      <p:pic>
        <p:nvPicPr>
          <p:cNvPr id="9219" name="Picture 3" descr="C:\Users\Colette Grivaud\Desktop\visuels et sons Montluc\CEREMONIES hors Montluc\Bellecour\Pat  Journée de la Déportation 26.04.15\P10806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836712"/>
            <a:ext cx="3744416" cy="2808446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683568" y="4581128"/>
            <a:ext cx="1584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Veilleur de Pierre </a:t>
            </a:r>
          </a:p>
          <a:p>
            <a:r>
              <a:rPr lang="fr-FR" sz="1600" dirty="0" err="1" smtClean="0"/>
              <a:t>Bellecour</a:t>
            </a:r>
            <a:endParaRPr lang="fr-FR" sz="1600" dirty="0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99592" y="4437112"/>
            <a:ext cx="22322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15 juin, HOPITAL DE LA CROIX-ROUSSE, hommage aux 3 fusillés de juin 44</a:t>
            </a:r>
          </a:p>
          <a:p>
            <a:r>
              <a:rPr lang="fr-FR" dirty="0" smtClean="0"/>
              <a:t>(ANACR)</a:t>
            </a:r>
            <a:endParaRPr lang="fr-FR" dirty="0"/>
          </a:p>
        </p:txBody>
      </p:sp>
      <p:pic>
        <p:nvPicPr>
          <p:cNvPr id="3" name="Picture 5" descr="C:\Users\Colette Grivaud\Desktop\visuels et sons Montluc\CEREMONIES hors Montluc\Croix-Rousse 15.6.15\DSC01485.JPG"/>
          <p:cNvPicPr>
            <a:picLocks noChangeAspect="1" noChangeArrowheads="1"/>
          </p:cNvPicPr>
          <p:nvPr/>
        </p:nvPicPr>
        <p:blipFill>
          <a:blip r:embed="rId2" cstate="print"/>
          <a:srcRect l="12595" t="21830" r="3018" b="12679"/>
          <a:stretch>
            <a:fillRect/>
          </a:stretch>
        </p:blipFill>
        <p:spPr bwMode="auto">
          <a:xfrm>
            <a:off x="3491880" y="3789040"/>
            <a:ext cx="4700830" cy="2736304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467544" y="188640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13 mai, Centre Berthelot, 70è anniversaire de l’UFAC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076056" y="1412776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27 mai, rue du Dauphiné, </a:t>
            </a:r>
          </a:p>
          <a:p>
            <a:r>
              <a:rPr lang="fr-FR" dirty="0" smtClean="0"/>
              <a:t>72è anniversaire du CNR</a:t>
            </a:r>
          </a:p>
          <a:p>
            <a:r>
              <a:rPr lang="fr-FR" dirty="0" smtClean="0"/>
              <a:t>(ANACR) </a:t>
            </a:r>
            <a:endParaRPr lang="fr-FR" dirty="0"/>
          </a:p>
        </p:txBody>
      </p:sp>
      <p:pic>
        <p:nvPicPr>
          <p:cNvPr id="6147" name="Picture 3" descr="C:\Users\Colette Grivaud\Desktop\visuels et sons Montluc\39-45 plaques et monuments par Jean-Paul TABEY\Monuments\E3 - 7 - Rue du Dauphiné Fort Montluc  - 2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836712"/>
            <a:ext cx="4464496" cy="2976633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Colette Grivaud\Desktop\visuels et sons Montluc\CEREMONIES hors Montluc\St-Didier de Formans\StDidier de Formans 16.6.15\DSC01494.JPG"/>
          <p:cNvPicPr>
            <a:picLocks noChangeAspect="1" noChangeArrowheads="1"/>
          </p:cNvPicPr>
          <p:nvPr/>
        </p:nvPicPr>
        <p:blipFill>
          <a:blip r:embed="rId2" cstate="print"/>
          <a:srcRect t="9166" b="4675"/>
          <a:stretch>
            <a:fillRect/>
          </a:stretch>
        </p:blipFill>
        <p:spPr bwMode="auto">
          <a:xfrm>
            <a:off x="1691680" y="3284984"/>
            <a:ext cx="5237150" cy="3384376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467544" y="3284984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16 juin, SAINT-DIDIER DE FORMANS, (massacre de 30 internés de Montluc)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860032" y="2492896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12 juin, DAGNEUX (massacre de 22 internés de Montluc)</a:t>
            </a:r>
            <a:endParaRPr lang="fr-FR" dirty="0"/>
          </a:p>
        </p:txBody>
      </p:sp>
      <p:pic>
        <p:nvPicPr>
          <p:cNvPr id="2053" name="Picture 5" descr="C:\Users\Colette Grivaud\Desktop\visuels et sons Montluc\CEREMONIES hors Montluc\Dagneux\Dagneux 2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8640"/>
            <a:ext cx="3321099" cy="2315535"/>
          </a:xfrm>
          <a:prstGeom prst="rect">
            <a:avLst/>
          </a:prstGeom>
          <a:noFill/>
        </p:spPr>
      </p:pic>
      <p:pic>
        <p:nvPicPr>
          <p:cNvPr id="2054" name="Picture 6" descr="C:\Users\Colette Grivaud\Desktop\visuels et sons Montluc\CEREMONIES hors Montluc\Beaubery 8.6.14\Beaubery 2015.jpg"/>
          <p:cNvPicPr>
            <a:picLocks noChangeAspect="1" noChangeArrowheads="1"/>
          </p:cNvPicPr>
          <p:nvPr/>
        </p:nvPicPr>
        <p:blipFill>
          <a:blip r:embed="rId4" cstate="print"/>
          <a:srcRect l="3706" t="41498" r="64794" b="31554"/>
          <a:stretch>
            <a:fillRect/>
          </a:stretch>
        </p:blipFill>
        <p:spPr bwMode="auto">
          <a:xfrm>
            <a:off x="971600" y="188640"/>
            <a:ext cx="2160240" cy="2541459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1043608" y="278092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7 juin, BEAUBERY</a:t>
            </a:r>
            <a:endParaRPr lang="fr-FR" dirty="0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99592" y="90872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22 juin, place </a:t>
            </a:r>
            <a:r>
              <a:rPr lang="fr-FR" dirty="0" err="1" smtClean="0"/>
              <a:t>Gouaillhardou</a:t>
            </a:r>
            <a:r>
              <a:rPr lang="fr-FR" dirty="0" smtClean="0"/>
              <a:t>, commémoration de l’arrestation de Jean Moulin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899592" y="404664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18 juin, souvenir de l’appel du Général de Gaulle, </a:t>
            </a:r>
            <a:endParaRPr lang="fr-FR" dirty="0"/>
          </a:p>
        </p:txBody>
      </p:sp>
      <p:pic>
        <p:nvPicPr>
          <p:cNvPr id="9218" name="Picture 2" descr="C:\Users\Colette Grivaud\Desktop\visuels et sons Montluc\39-45 plaques et monuments par Jean-Paul TABEY\Monuments\GL - Caluire - Maison Dugoujon Guillaube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484784"/>
            <a:ext cx="3672408" cy="489684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55576" y="332656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21 juin, JOURNEE DE LA RESISTANCE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55576" y="764704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TOURNEES DE DEPOT DE GERBES AUX MONUMENTS AUX MORTS DE LA REGION LYONNAISE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827584" y="148478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CEREMONIE FINALE A BELLECOUR</a:t>
            </a:r>
            <a:endParaRPr lang="fr-FR" dirty="0"/>
          </a:p>
        </p:txBody>
      </p:sp>
      <p:pic>
        <p:nvPicPr>
          <p:cNvPr id="4098" name="Picture 2" descr="C:\Users\Colette Grivaud\Desktop\visuels et sons Montluc\CEREMONIES hors Montluc\Bellecour\bellecour 27.7.14\IMGP0446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412776"/>
            <a:ext cx="3150096" cy="4200128"/>
          </a:xfrm>
          <a:prstGeom prst="rect">
            <a:avLst/>
          </a:prstGeom>
          <a:noFill/>
        </p:spPr>
      </p:pic>
      <p:pic>
        <p:nvPicPr>
          <p:cNvPr id="4099" name="Picture 3" descr="C:\Users\Colette Grivaud\Desktop\visuels et sons Montluc\CEREMONIES hors Montluc\Bellecour\bellecour 27.7.14\IMGP0453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204863"/>
            <a:ext cx="4608512" cy="345638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olette Grivaud\Desktop\visuels et sons Montluc\CEREMONIES hors Montluc\pont de dorieux 19.7.15\DSC01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4181081" cy="3135958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115616" y="26064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CHATILLON-D’AZERGUES</a:t>
            </a:r>
            <a:endParaRPr lang="fr-FR" dirty="0"/>
          </a:p>
        </p:txBody>
      </p:sp>
      <p:pic>
        <p:nvPicPr>
          <p:cNvPr id="3074" name="Picture 2" descr="C:\Users\Colette Grivaud\Desktop\visuels et sons Montluc\CEREMONIES hors Montluc\pont de dorieux 19.7.15\DSC018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140968"/>
            <a:ext cx="4416283" cy="3312368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4860032" y="692696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19 juillet, commémoration du massacre de 52 internés de Montluc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004048" y="1772816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18 octobre, 70è anniversaire de l’érection du monument</a:t>
            </a:r>
            <a:endParaRPr lang="fr-FR" dirty="0"/>
          </a:p>
        </p:txBody>
      </p:sp>
      <p:pic>
        <p:nvPicPr>
          <p:cNvPr id="3076" name="Picture 4" descr="C:\Users\Colette Grivaud\Desktop\visuels et sons Montluc\lieux historiques\chatillon d'Azergues\Pont de Dorieu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509120"/>
            <a:ext cx="3650895" cy="157060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1560" y="188640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13 juillet, défilé militaire de Lyon pour la fête nationale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11560" y="836712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27 juillet, </a:t>
            </a:r>
            <a:r>
              <a:rPr lang="fr-FR" dirty="0" err="1" smtClean="0"/>
              <a:t>Bellecour</a:t>
            </a:r>
            <a:r>
              <a:rPr lang="fr-FR" dirty="0" smtClean="0"/>
              <a:t>, hommage aux 5 fusillés du Moulin à vent </a:t>
            </a:r>
            <a:endParaRPr lang="fr-FR" dirty="0"/>
          </a:p>
        </p:txBody>
      </p:sp>
      <p:pic>
        <p:nvPicPr>
          <p:cNvPr id="6147" name="Picture 3" descr="C:\Users\Colette Grivaud\Desktop\visuels et sons Montluc\CEREMONIES hors Montluc\Bellecour\27.7.2015\DSC01834.JPG"/>
          <p:cNvPicPr>
            <a:picLocks noChangeAspect="1" noChangeArrowheads="1"/>
          </p:cNvPicPr>
          <p:nvPr/>
        </p:nvPicPr>
        <p:blipFill>
          <a:blip r:embed="rId2" cstate="print"/>
          <a:srcRect r="9414" b="12394"/>
          <a:stretch>
            <a:fillRect/>
          </a:stretch>
        </p:blipFill>
        <p:spPr bwMode="auto">
          <a:xfrm>
            <a:off x="2627784" y="1916832"/>
            <a:ext cx="6048672" cy="4387478"/>
          </a:xfrm>
          <a:prstGeom prst="rect">
            <a:avLst/>
          </a:prstGeom>
          <a:noFill/>
        </p:spPr>
      </p:pic>
      <p:pic>
        <p:nvPicPr>
          <p:cNvPr id="6146" name="Picture 2" descr="C:\Users\Colette Grivaud\Desktop\visuels et sons Montluc\CEREMONIES hors Montluc\Bellecour\27.7.2015\DSC01840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683568" y="1484784"/>
            <a:ext cx="3797057" cy="284792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9552" y="332656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22 et 23 août, SAINT-GENIS-LAVAL (110 à 120 fusillés) </a:t>
            </a:r>
            <a:endParaRPr lang="fr-FR" dirty="0"/>
          </a:p>
        </p:txBody>
      </p:sp>
      <p:pic>
        <p:nvPicPr>
          <p:cNvPr id="5122" name="Picture 2" descr="C:\Users\Colette Grivaud\Desktop\visuels et sons Montluc\CEREMONIES hors Montluc\St Genis Laval\22.23 aout 2015\DSC019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36712"/>
            <a:ext cx="3954503" cy="2233935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5076056" y="1628800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Veillée nocturne et cérémonie militaire le lendemain</a:t>
            </a:r>
            <a:endParaRPr lang="fr-FR" dirty="0"/>
          </a:p>
        </p:txBody>
      </p:sp>
      <p:pic>
        <p:nvPicPr>
          <p:cNvPr id="5123" name="Picture 3" descr="C:\Users\Colette Grivaud\Desktop\visuels et sons Montluc\CEREMONIES hors Montluc\St Genis Laval\22.23 aout 2015\DSC019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284984"/>
            <a:ext cx="4104456" cy="3078486"/>
          </a:xfrm>
          <a:prstGeom prst="rect">
            <a:avLst/>
          </a:prstGeom>
          <a:noFill/>
        </p:spPr>
      </p:pic>
      <p:pic>
        <p:nvPicPr>
          <p:cNvPr id="5124" name="Picture 4" descr="C:\Users\Colette Grivaud\Desktop\visuels et sons Montluc\CEREMONIES hors Montluc\St Genis Laval\22.23 aout 2015\DSC019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284984"/>
            <a:ext cx="4277058" cy="302433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71600" y="260648"/>
            <a:ext cx="712879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Implantation géographique des adhérents 2015</a:t>
            </a:r>
          </a:p>
          <a:p>
            <a:endParaRPr lang="fr-FR" dirty="0"/>
          </a:p>
          <a:p>
            <a:r>
              <a:rPr lang="fr-FR" dirty="0" smtClean="0"/>
              <a:t>Rhône : 53 % (150)</a:t>
            </a:r>
          </a:p>
          <a:p>
            <a:endParaRPr lang="fr-FR" dirty="0" smtClean="0"/>
          </a:p>
          <a:p>
            <a:r>
              <a:rPr lang="fr-FR" dirty="0" smtClean="0"/>
              <a:t>Rhône, Ain, Isère, Saône-et-Loire, Loire : </a:t>
            </a:r>
            <a:r>
              <a:rPr lang="fr-FR" b="1" dirty="0" smtClean="0"/>
              <a:t>74 %</a:t>
            </a:r>
            <a:r>
              <a:rPr lang="fr-FR" dirty="0" smtClean="0"/>
              <a:t> (209)</a:t>
            </a:r>
          </a:p>
          <a:p>
            <a:endParaRPr lang="fr-FR" dirty="0"/>
          </a:p>
          <a:p>
            <a:r>
              <a:rPr lang="fr-FR" dirty="0" smtClean="0"/>
              <a:t>Paris et région parisienne : 12 %</a:t>
            </a:r>
          </a:p>
          <a:p>
            <a:endParaRPr lang="fr-FR" dirty="0"/>
          </a:p>
          <a:p>
            <a:r>
              <a:rPr lang="fr-FR" dirty="0" smtClean="0"/>
              <a:t>Grand Sud : 7%</a:t>
            </a:r>
          </a:p>
          <a:p>
            <a:endParaRPr lang="fr-FR" dirty="0"/>
          </a:p>
          <a:p>
            <a:r>
              <a:rPr lang="fr-FR" dirty="0" smtClean="0"/>
              <a:t>Grand Est : 4%</a:t>
            </a:r>
          </a:p>
          <a:p>
            <a:endParaRPr lang="fr-FR" dirty="0"/>
          </a:p>
          <a:p>
            <a:r>
              <a:rPr lang="fr-FR" dirty="0" smtClean="0"/>
              <a:t>Nord et Grand Ouest :  2 %</a:t>
            </a:r>
          </a:p>
          <a:p>
            <a:endParaRPr lang="fr-FR" dirty="0"/>
          </a:p>
          <a:p>
            <a:r>
              <a:rPr lang="fr-FR" dirty="0" smtClean="0"/>
              <a:t>Etranger : 3 adhérents (Grande-Bretagne, Espagne, Suisse)</a:t>
            </a:r>
            <a:endParaRPr lang="fr-FR" dirty="0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475656" y="260648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 septembre, 71è anniversaire de la libération de Lyon</a:t>
            </a:r>
            <a:endParaRPr lang="fr-FR" dirty="0"/>
          </a:p>
        </p:txBody>
      </p:sp>
      <p:pic>
        <p:nvPicPr>
          <p:cNvPr id="3074" name="Picture 2" descr="C:\Users\Colette Grivaud\Desktop\visuels et sons Montluc\CEREMONIES hors Montluc\Bellecour\3.09.15\3.09.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3718" y="692696"/>
            <a:ext cx="4410490" cy="252028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835696" y="3429000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11 novembre, Parc de la </a:t>
            </a:r>
            <a:r>
              <a:rPr lang="fr-FR" dirty="0" err="1" smtClean="0"/>
              <a:t>Tête-d’Or</a:t>
            </a:r>
            <a:r>
              <a:rPr lang="fr-FR" dirty="0" smtClean="0"/>
              <a:t>, armistice de 1918</a:t>
            </a:r>
            <a:endParaRPr lang="fr-FR" dirty="0"/>
          </a:p>
        </p:txBody>
      </p:sp>
      <p:pic>
        <p:nvPicPr>
          <p:cNvPr id="3075" name="Picture 3" descr="C:\Users\Colette Grivaud\Desktop\visuels et sons Montluc\CEREMONIES hors Montluc\Parc 11.11.13\20131111_111316.jpg"/>
          <p:cNvPicPr>
            <a:picLocks noChangeAspect="1" noChangeArrowheads="1"/>
          </p:cNvPicPr>
          <p:nvPr/>
        </p:nvPicPr>
        <p:blipFill>
          <a:blip r:embed="rId3" cstate="print"/>
          <a:srcRect t="20217" b="19852"/>
          <a:stretch>
            <a:fillRect/>
          </a:stretch>
        </p:blipFill>
        <p:spPr bwMode="auto">
          <a:xfrm>
            <a:off x="755576" y="3933056"/>
            <a:ext cx="7416824" cy="255987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15816" y="26064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L’ACTION DE TEMOIGNAGE DES RESCAPES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555776" y="620688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DU 7 AU 10 AVRIL 2015 A LA MAIRIE DE LYON 6è</a:t>
            </a:r>
            <a:endParaRPr lang="fr-FR" dirty="0"/>
          </a:p>
        </p:txBody>
      </p:sp>
      <p:pic>
        <p:nvPicPr>
          <p:cNvPr id="4098" name="Picture 2" descr="C:\Users\Colette Grivaud\Desktop\visuels et sons Montluc\CEREMONIES hors Montluc\Mairie du 6è avril 2015\DSC01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3701051" cy="2775918"/>
          </a:xfrm>
          <a:prstGeom prst="rect">
            <a:avLst/>
          </a:prstGeom>
          <a:noFill/>
        </p:spPr>
      </p:pic>
      <p:pic>
        <p:nvPicPr>
          <p:cNvPr id="4099" name="Picture 3" descr="C:\Users\Colette Grivaud\Desktop\visuels et sons Montluc\CEREMONIES hors Montluc\Mairie du 6è avril 2015\DSC01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24744"/>
            <a:ext cx="3701051" cy="2775918"/>
          </a:xfrm>
          <a:prstGeom prst="rect">
            <a:avLst/>
          </a:prstGeom>
          <a:noFill/>
        </p:spPr>
      </p:pic>
      <p:pic>
        <p:nvPicPr>
          <p:cNvPr id="4100" name="Picture 4" descr="C:\Users\Colette Grivaud\Desktop\visuels et sons Montluc\CEREMONIES hors Montluc\Mairie du 6è avril 2015\DSC01226.JPG"/>
          <p:cNvPicPr>
            <a:picLocks noChangeAspect="1" noChangeArrowheads="1"/>
          </p:cNvPicPr>
          <p:nvPr/>
        </p:nvPicPr>
        <p:blipFill>
          <a:blip r:embed="rId4" cstate="print"/>
          <a:srcRect r="7143"/>
          <a:stretch>
            <a:fillRect/>
          </a:stretch>
        </p:blipFill>
        <p:spPr bwMode="auto">
          <a:xfrm>
            <a:off x="827584" y="4077072"/>
            <a:ext cx="2808312" cy="2268358"/>
          </a:xfrm>
          <a:prstGeom prst="rect">
            <a:avLst/>
          </a:prstGeom>
          <a:noFill/>
        </p:spPr>
      </p:pic>
      <p:pic>
        <p:nvPicPr>
          <p:cNvPr id="4101" name="Picture 5" descr="C:\Users\Colette Grivaud\Desktop\visuels et sons Montluc\CEREMONIES hors Montluc\Mairie du 6è avril 2015\DSC012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4077072"/>
            <a:ext cx="2976191" cy="2232248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3635896" y="4221088"/>
            <a:ext cx="17281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Andrée Gaillard, Claude Bloch,</a:t>
            </a:r>
          </a:p>
          <a:p>
            <a:pPr algn="ctr"/>
            <a:r>
              <a:rPr lang="fr-FR" dirty="0" smtClean="0"/>
              <a:t> Jean </a:t>
            </a:r>
            <a:r>
              <a:rPr lang="fr-FR" dirty="0" err="1" smtClean="0"/>
              <a:t>Nallit</a:t>
            </a:r>
            <a:r>
              <a:rPr lang="fr-FR" dirty="0" smtClean="0"/>
              <a:t> :</a:t>
            </a:r>
          </a:p>
          <a:p>
            <a:pPr algn="ctr"/>
            <a:r>
              <a:rPr lang="fr-FR" dirty="0" smtClean="0"/>
              <a:t>250 scolaires reçus</a:t>
            </a:r>
            <a:endParaRPr lang="fr-FR" dirty="0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59632" y="332656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19 ET 20 SEPTEMBRE A MONTLUC, JOURNEES DU PATRIMOINE</a:t>
            </a:r>
            <a:endParaRPr lang="fr-FR" dirty="0"/>
          </a:p>
        </p:txBody>
      </p:sp>
      <p:pic>
        <p:nvPicPr>
          <p:cNvPr id="5122" name="Picture 2" descr="C:\Users\Colette Grivaud\Desktop\visuels et sons Montluc\Evénements du Mémorial\Journées du patrimoine\JEP 2015\DSC023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3432372" cy="2574400"/>
          </a:xfrm>
          <a:prstGeom prst="rect">
            <a:avLst/>
          </a:prstGeom>
          <a:noFill/>
        </p:spPr>
      </p:pic>
      <p:pic>
        <p:nvPicPr>
          <p:cNvPr id="5123" name="Picture 3" descr="C:\Users\Colette Grivaud\Desktop\visuels et sons Montluc\Evénements du Mémorial\Journées du patrimoine\JEP 2015\DSC022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836712"/>
            <a:ext cx="3413032" cy="2559894"/>
          </a:xfrm>
          <a:prstGeom prst="rect">
            <a:avLst/>
          </a:prstGeom>
          <a:noFill/>
        </p:spPr>
      </p:pic>
      <p:pic>
        <p:nvPicPr>
          <p:cNvPr id="5124" name="Picture 4" descr="C:\Users\Colette Grivaud\Desktop\visuels et sons Montluc\Evénements du Mémorial\Journées du patrimoine\JEP 2015\DSC02305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11560" y="3861048"/>
            <a:ext cx="3600400" cy="2700426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3491880" y="350100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5400 visiteurs</a:t>
            </a:r>
            <a:endParaRPr lang="fr-FR" dirty="0"/>
          </a:p>
        </p:txBody>
      </p:sp>
      <p:pic>
        <p:nvPicPr>
          <p:cNvPr id="5125" name="Picture 5" descr="C:\Users\Colette Grivaud\Desktop\visuels et sons Montluc\Evénements du Mémorial\Journées du patrimoine\JEP 2015\DSC02275.JPG"/>
          <p:cNvPicPr>
            <a:picLocks noChangeAspect="1" noChangeArrowheads="1"/>
          </p:cNvPicPr>
          <p:nvPr/>
        </p:nvPicPr>
        <p:blipFill>
          <a:blip r:embed="rId5" cstate="print"/>
          <a:srcRect l="22970" t="5955" r="4292" b="22586"/>
          <a:stretch>
            <a:fillRect/>
          </a:stretch>
        </p:blipFill>
        <p:spPr bwMode="auto">
          <a:xfrm>
            <a:off x="4427984" y="3861048"/>
            <a:ext cx="3518105" cy="259228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491880" y="18864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Témoignages filmés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539552" y="764704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 décembre : sortie du film sur Andrée Gaillard, d’Olivier </a:t>
            </a:r>
            <a:r>
              <a:rPr lang="fr-FR" dirty="0" err="1" smtClean="0"/>
              <a:t>Pèpe</a:t>
            </a:r>
            <a:r>
              <a:rPr lang="fr-FR" dirty="0" smtClean="0"/>
              <a:t> et Audrey Guillermo.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043608" y="5301208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Début du tournage d’un film avec plusieurs rescapés, </a:t>
            </a:r>
          </a:p>
          <a:p>
            <a:r>
              <a:rPr lang="fr-FR" dirty="0" smtClean="0"/>
              <a:t>par Magali </a:t>
            </a:r>
            <a:r>
              <a:rPr lang="fr-FR" dirty="0" err="1" smtClean="0"/>
              <a:t>Clémençon</a:t>
            </a:r>
            <a:r>
              <a:rPr lang="fr-FR" dirty="0" smtClean="0"/>
              <a:t> et Sandrine Thompson.</a:t>
            </a:r>
            <a:endParaRPr lang="fr-FR" dirty="0"/>
          </a:p>
        </p:txBody>
      </p:sp>
      <p:pic>
        <p:nvPicPr>
          <p:cNvPr id="1026" name="Picture 2" descr="C:\Users\Colette Grivaud\Desktop\visuels et sons Montluc\INTERNES PHOTOS ET DOCTS DIVERS\G\Gaillard Andrée film - Cop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96752"/>
            <a:ext cx="6735763" cy="359092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08920"/>
            <a:ext cx="5688632" cy="3790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395536" y="18864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MOMENTS CONVIVIAUX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23528" y="105273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16 juin, Sainte-</a:t>
            </a:r>
            <a:r>
              <a:rPr lang="fr-FR" dirty="0" err="1" smtClean="0"/>
              <a:t>Euphémie</a:t>
            </a:r>
            <a:endParaRPr lang="fr-FR" dirty="0"/>
          </a:p>
        </p:txBody>
      </p:sp>
      <p:pic>
        <p:nvPicPr>
          <p:cNvPr id="1028" name="Picture 4" descr="C:\Users\Colette Grivaud\Desktop\visuels et sons Montluc\vie association\Ste-Euphémie\16.6.15\DSC014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16632"/>
            <a:ext cx="5045110" cy="378401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543600" y="62068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20 juillet, Cluny</a:t>
            </a:r>
            <a:endParaRPr lang="fr-FR" dirty="0"/>
          </a:p>
        </p:txBody>
      </p:sp>
      <p:pic>
        <p:nvPicPr>
          <p:cNvPr id="7170" name="Picture 2" descr="C:\Users\Colette Grivaud\Desktop\visuels et sons Montluc\vie association\Cluny\20.7.2015\DSC01821.JPG"/>
          <p:cNvPicPr>
            <a:picLocks noChangeAspect="1" noChangeArrowheads="1"/>
          </p:cNvPicPr>
          <p:nvPr/>
        </p:nvPicPr>
        <p:blipFill>
          <a:blip r:embed="rId2" cstate="print"/>
          <a:srcRect l="13943" t="10844" r="4721"/>
          <a:stretch>
            <a:fillRect/>
          </a:stretch>
        </p:blipFill>
        <p:spPr bwMode="auto">
          <a:xfrm>
            <a:off x="251520" y="188640"/>
            <a:ext cx="5040560" cy="4144070"/>
          </a:xfrm>
          <a:prstGeom prst="rect">
            <a:avLst/>
          </a:prstGeom>
          <a:noFill/>
        </p:spPr>
      </p:pic>
      <p:pic>
        <p:nvPicPr>
          <p:cNvPr id="7171" name="Picture 3" descr="C:\Users\Colette Grivaud\Desktop\visuels et sons Montluc\vie association\Cluny\20.7.2015\DSC01827.JPG"/>
          <p:cNvPicPr>
            <a:picLocks noChangeAspect="1" noChangeArrowheads="1"/>
          </p:cNvPicPr>
          <p:nvPr/>
        </p:nvPicPr>
        <p:blipFill>
          <a:blip r:embed="rId3" cstate="print"/>
          <a:srcRect l="3190" t="25049" r="9396" b="16631"/>
          <a:stretch>
            <a:fillRect/>
          </a:stretch>
        </p:blipFill>
        <p:spPr bwMode="auto">
          <a:xfrm>
            <a:off x="2267744" y="3429000"/>
            <a:ext cx="6624736" cy="331499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olette Grivaud\Desktop\visuels et sons Montluc\vie association\Ste-Euphémie\pique nique ONAC sept 15\DSC02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9623" y="908720"/>
            <a:ext cx="6864745" cy="514880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971600" y="260648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Septembre : soirée à Ste-</a:t>
            </a:r>
            <a:r>
              <a:rPr lang="fr-FR" dirty="0" err="1" smtClean="0"/>
              <a:t>Euphémie</a:t>
            </a:r>
            <a:r>
              <a:rPr lang="fr-FR" dirty="0" smtClean="0"/>
              <a:t> pour l’équipe de l’ONACVG </a:t>
            </a:r>
            <a:endParaRPr lang="fr-FR" dirty="0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27584" y="188640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7 décembre : pique-nique à Montluc avec l’équipe de l’ONACVG</a:t>
            </a:r>
            <a:endParaRPr lang="fr-FR" dirty="0"/>
          </a:p>
        </p:txBody>
      </p:sp>
      <p:pic>
        <p:nvPicPr>
          <p:cNvPr id="2050" name="Picture 2" descr="C:\Users\Colette Grivaud\Desktop\visuels et sons Montluc\CEREMONIES A MONTLUC photos\Décembre morts à Montluc\7.12.2015\Photos Patricia\SAM_52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3456384" cy="2592288"/>
          </a:xfrm>
          <a:prstGeom prst="rect">
            <a:avLst/>
          </a:prstGeom>
          <a:noFill/>
        </p:spPr>
      </p:pic>
      <p:pic>
        <p:nvPicPr>
          <p:cNvPr id="2051" name="Picture 3" descr="C:\Users\Colette Grivaud\Desktop\visuels et sons Montluc\CEREMONIES A MONTLUC photos\Décembre morts à Montluc\7.12.2015\Photos Robert\IMG_1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20688"/>
            <a:ext cx="3816424" cy="2544283"/>
          </a:xfrm>
          <a:prstGeom prst="rect">
            <a:avLst/>
          </a:prstGeom>
          <a:noFill/>
        </p:spPr>
      </p:pic>
      <p:pic>
        <p:nvPicPr>
          <p:cNvPr id="2052" name="Picture 4" descr="C:\Users\Colette Grivaud\Desktop\visuels et sons Montluc\CEREMONIES A MONTLUC photos\Décembre morts à Montluc\7.12.2015\Photos Robert\IMG_10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356991"/>
            <a:ext cx="4464496" cy="2976331"/>
          </a:xfrm>
          <a:prstGeom prst="rect">
            <a:avLst/>
          </a:prstGeom>
          <a:noFill/>
        </p:spPr>
      </p:pic>
      <p:pic>
        <p:nvPicPr>
          <p:cNvPr id="2053" name="Picture 5" descr="C:\Users\Colette Grivaud\Desktop\visuels et sons Montluc\CEREMONIES A MONTLUC photos\Décembre morts à Montluc\7.12.2015\Photos Patricia\SAM_52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501008"/>
            <a:ext cx="3456384" cy="259228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71800" y="11967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QUELQUES  DOSSIERS TRAITES EN 2015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259632" y="2924944"/>
            <a:ext cx="6912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Sur le délai de forclusion </a:t>
            </a:r>
          </a:p>
          <a:p>
            <a:pPr algn="ctr"/>
            <a:r>
              <a:rPr lang="fr-FR" b="1" dirty="0" smtClean="0"/>
              <a:t>pour l’attribution à titre posthume de la Légion d’honneur :</a:t>
            </a:r>
          </a:p>
          <a:p>
            <a:pPr algn="ctr"/>
            <a:r>
              <a:rPr lang="fr-FR" dirty="0" smtClean="0"/>
              <a:t>Réponse négative de la Présidence de la République</a:t>
            </a:r>
          </a:p>
          <a:p>
            <a:endParaRPr lang="fr-FR" dirty="0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03648" y="2276872"/>
            <a:ext cx="633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Demande de reconnaissance d’utilité publique </a:t>
            </a:r>
            <a:r>
              <a:rPr lang="fr-FR" dirty="0" smtClean="0"/>
              <a:t>:</a:t>
            </a:r>
          </a:p>
          <a:p>
            <a:r>
              <a:rPr lang="fr-FR" dirty="0" smtClean="0"/>
              <a:t>Première réponse négative pour budget trop restreint.</a:t>
            </a:r>
          </a:p>
          <a:p>
            <a:r>
              <a:rPr lang="fr-FR" dirty="0" smtClean="0"/>
              <a:t>Représentation  du dossier en 2016 en comptabilisant les temps de bénévolat</a:t>
            </a:r>
            <a:endParaRPr lang="fr-FR" dirty="0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87624" y="1196752"/>
            <a:ext cx="70567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Composition des membres :</a:t>
            </a:r>
          </a:p>
          <a:p>
            <a:endParaRPr lang="fr-FR" dirty="0"/>
          </a:p>
          <a:p>
            <a:r>
              <a:rPr lang="fr-FR" dirty="0" smtClean="0"/>
              <a:t>13 associations </a:t>
            </a:r>
          </a:p>
          <a:p>
            <a:endParaRPr lang="fr-FR" dirty="0" smtClean="0"/>
          </a:p>
          <a:p>
            <a:r>
              <a:rPr lang="fr-FR" dirty="0" smtClean="0"/>
              <a:t>3 présidents d’honneur : MM </a:t>
            </a:r>
            <a:r>
              <a:rPr lang="fr-FR" dirty="0" err="1" smtClean="0"/>
              <a:t>Carenco</a:t>
            </a:r>
            <a:r>
              <a:rPr lang="fr-FR" dirty="0" smtClean="0"/>
              <a:t>, </a:t>
            </a:r>
            <a:r>
              <a:rPr lang="fr-FR" dirty="0" err="1" smtClean="0"/>
              <a:t>Viout</a:t>
            </a:r>
            <a:r>
              <a:rPr lang="fr-FR" dirty="0" smtClean="0"/>
              <a:t>, </a:t>
            </a:r>
            <a:r>
              <a:rPr lang="fr-FR" dirty="0" err="1" smtClean="0"/>
              <a:t>Gérault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138 femmes , 129 hommes.</a:t>
            </a:r>
          </a:p>
          <a:p>
            <a:endParaRPr lang="fr-FR" dirty="0" smtClean="0"/>
          </a:p>
          <a:p>
            <a:r>
              <a:rPr lang="fr-FR" dirty="0" smtClean="0"/>
              <a:t> </a:t>
            </a:r>
            <a:r>
              <a:rPr lang="fr-FR" u="sng" dirty="0" smtClean="0"/>
              <a:t>Doyen(ne)</a:t>
            </a:r>
            <a:r>
              <a:rPr lang="fr-FR" dirty="0" smtClean="0"/>
              <a:t> : née en 1918, </a:t>
            </a:r>
          </a:p>
          <a:p>
            <a:endParaRPr lang="fr-FR" dirty="0" smtClean="0"/>
          </a:p>
          <a:p>
            <a:r>
              <a:rPr lang="fr-FR" dirty="0" smtClean="0"/>
              <a:t> </a:t>
            </a:r>
            <a:r>
              <a:rPr lang="fr-FR" u="sng" dirty="0" smtClean="0"/>
              <a:t>Benjamin</a:t>
            </a:r>
            <a:r>
              <a:rPr lang="fr-FR" dirty="0" smtClean="0"/>
              <a:t> : né en 1998, </a:t>
            </a:r>
          </a:p>
          <a:p>
            <a:endParaRPr lang="fr-FR" dirty="0" smtClean="0"/>
          </a:p>
          <a:p>
            <a:r>
              <a:rPr lang="fr-FR" dirty="0" smtClean="0"/>
              <a:t> </a:t>
            </a:r>
            <a:r>
              <a:rPr lang="fr-FR" u="sng" dirty="0" smtClean="0"/>
              <a:t>Plus ancienne adhérente </a:t>
            </a:r>
            <a:r>
              <a:rPr lang="fr-FR" dirty="0" smtClean="0"/>
              <a:t>: depuis 1944,</a:t>
            </a:r>
          </a:p>
          <a:p>
            <a:r>
              <a:rPr lang="fr-FR" dirty="0" smtClean="0"/>
              <a:t> </a:t>
            </a:r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47664" y="1988840"/>
            <a:ext cx="60486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Création du Prix de l’ARM</a:t>
            </a:r>
            <a:r>
              <a:rPr lang="fr-FR" dirty="0" smtClean="0"/>
              <a:t>, en partenariat avec le Mémorial :</a:t>
            </a:r>
          </a:p>
          <a:p>
            <a:pPr algn="ctr"/>
            <a:endParaRPr lang="fr-FR" dirty="0" smtClean="0"/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Recherches de biographies d’internés</a:t>
            </a:r>
          </a:p>
          <a:p>
            <a:pPr algn="ctr"/>
            <a:r>
              <a:rPr lang="fr-FR" dirty="0" smtClean="0"/>
              <a:t>par des classes de collège , 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Pour publications par l’ARM.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Six classes inscrites pour 2015/2016.</a:t>
            </a:r>
            <a:endParaRPr lang="fr-FR" dirty="0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131840" y="26064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PUBLICATIONS 2015 </a:t>
            </a:r>
            <a:endParaRPr lang="fr-FR" dirty="0"/>
          </a:p>
        </p:txBody>
      </p:sp>
      <p:pic>
        <p:nvPicPr>
          <p:cNvPr id="2050" name="Picture 2" descr="C:\Users\Colette Grivaud\Pictures\bulletin 10 cou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764704"/>
            <a:ext cx="3836567" cy="5373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1115616" y="126876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Mai</a:t>
            </a:r>
            <a:endParaRPr lang="fr-FR" dirty="0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Colette Grivaud\Pictures\bulletin 11 cou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620688"/>
            <a:ext cx="4010163" cy="56166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1043608" y="134076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Juin</a:t>
            </a:r>
            <a:endParaRPr lang="fr-FR" dirty="0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131840" y="609329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Bulletin spécial n°12 (200 pages)</a:t>
            </a:r>
            <a:endParaRPr lang="fr-FR" dirty="0"/>
          </a:p>
        </p:txBody>
      </p:sp>
      <p:pic>
        <p:nvPicPr>
          <p:cNvPr id="5" name="Picture 2" descr="C:\Users\Colette Grivaud\Desktop\visuels et sons Montluc\Couvertures ouvrages ARM\Retours de déport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60648"/>
            <a:ext cx="4032448" cy="57190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1043608" y="90872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Septembre</a:t>
            </a:r>
            <a:endParaRPr lang="fr-FR" dirty="0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Colette Grivaud\Desktop\visuels et sons Montluc\Couvertures ouvrages ARM\bulletin 13 cou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88640"/>
            <a:ext cx="4392488" cy="59702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1043608" y="126876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Décembre </a:t>
            </a:r>
            <a:endParaRPr lang="fr-FR" dirty="0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75856" y="4365104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SITE INTERNET :</a:t>
            </a:r>
          </a:p>
          <a:p>
            <a:pPr algn="ctr"/>
            <a:r>
              <a:rPr lang="fr-FR" b="1" dirty="0" smtClean="0"/>
              <a:t>4402 </a:t>
            </a:r>
            <a:r>
              <a:rPr lang="fr-FR" dirty="0" smtClean="0"/>
              <a:t> « visites » en 2015</a:t>
            </a:r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7972099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411760" y="332656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4200</a:t>
            </a:r>
            <a:r>
              <a:rPr lang="fr-FR" dirty="0" smtClean="0"/>
              <a:t>  dossiers individuels d’internés (février 2015)</a:t>
            </a:r>
            <a:endParaRPr lang="fr-FR" dirty="0"/>
          </a:p>
        </p:txBody>
      </p:sp>
      <p:pic>
        <p:nvPicPr>
          <p:cNvPr id="2050" name="Picture 2" descr="C:\Users\Colette Grivaud\Desktop\visuels et sons Montluc\archives ARM\IMG_0430.JPG"/>
          <p:cNvPicPr>
            <a:picLocks noChangeAspect="1" noChangeArrowheads="1"/>
          </p:cNvPicPr>
          <p:nvPr/>
        </p:nvPicPr>
        <p:blipFill>
          <a:blip r:embed="rId2" cstate="print"/>
          <a:srcRect l="1652" b="5308"/>
          <a:stretch>
            <a:fillRect/>
          </a:stretch>
        </p:blipFill>
        <p:spPr bwMode="auto">
          <a:xfrm>
            <a:off x="1713748" y="980728"/>
            <a:ext cx="6182402" cy="446449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Colette Grivaud\Desktop\visuels et sons Montluc\archives ARM\IMG_04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268760"/>
            <a:ext cx="3600400" cy="2700517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899592" y="2996952"/>
            <a:ext cx="54726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</a:t>
            </a:r>
            <a:r>
              <a:rPr lang="fr-FR" b="1" dirty="0" smtClean="0"/>
              <a:t>LES INTERNES DE MONTLUC </a:t>
            </a:r>
          </a:p>
          <a:p>
            <a:endParaRPr lang="fr-FR" dirty="0" smtClean="0"/>
          </a:p>
          <a:p>
            <a:r>
              <a:rPr lang="fr-FR" dirty="0" smtClean="0"/>
              <a:t>FEMMES       </a:t>
            </a:r>
            <a:r>
              <a:rPr lang="fr-FR" b="1" dirty="0" smtClean="0"/>
              <a:t>23</a:t>
            </a:r>
            <a:r>
              <a:rPr lang="fr-FR" dirty="0" smtClean="0"/>
              <a:t> %</a:t>
            </a:r>
          </a:p>
          <a:p>
            <a:r>
              <a:rPr lang="fr-FR" dirty="0" smtClean="0"/>
              <a:t>DEPORTES    </a:t>
            </a:r>
            <a:r>
              <a:rPr lang="fr-FR" b="1" dirty="0" smtClean="0"/>
              <a:t>70</a:t>
            </a:r>
            <a:r>
              <a:rPr lang="fr-FR" dirty="0" smtClean="0"/>
              <a:t> %</a:t>
            </a:r>
          </a:p>
          <a:p>
            <a:endParaRPr lang="fr-FR" dirty="0" smtClean="0"/>
          </a:p>
          <a:p>
            <a:pPr marL="342900" indent="-342900"/>
            <a:r>
              <a:rPr lang="fr-FR" b="1" dirty="0" smtClean="0"/>
              <a:t>DECEDES               48%   </a:t>
            </a:r>
            <a:r>
              <a:rPr lang="fr-FR" dirty="0" smtClean="0"/>
              <a:t>(en déportation et autres causes)</a:t>
            </a:r>
          </a:p>
          <a:p>
            <a:pPr marL="342900" indent="-342900"/>
            <a:r>
              <a:rPr lang="fr-FR" dirty="0" smtClean="0"/>
              <a:t>RESCAPES              40 %  *</a:t>
            </a:r>
          </a:p>
          <a:p>
            <a:pPr marL="342900" indent="-342900"/>
            <a:r>
              <a:rPr lang="fr-FR" dirty="0" smtClean="0"/>
              <a:t>SORT INCONNU    12%</a:t>
            </a:r>
          </a:p>
          <a:p>
            <a:pPr marL="342900" indent="-342900"/>
            <a:endParaRPr lang="fr-FR" dirty="0" smtClean="0"/>
          </a:p>
          <a:p>
            <a:pPr marL="342900" indent="-342900"/>
            <a:r>
              <a:rPr lang="fr-FR" smtClean="0"/>
              <a:t>* </a:t>
            </a:r>
            <a:r>
              <a:rPr lang="fr-FR" dirty="0" smtClean="0"/>
              <a:t>libérés de Montluc : 8 %</a:t>
            </a:r>
          </a:p>
          <a:p>
            <a:pPr marL="342900" indent="-342900"/>
            <a:endParaRPr lang="fr-FR" dirty="0" smtClean="0"/>
          </a:p>
          <a:p>
            <a:pPr marL="342900" indent="-342900"/>
            <a:r>
              <a:rPr lang="fr-FR" dirty="0" smtClean="0"/>
              <a:t>PHOTOS   RETROUVEES       </a:t>
            </a:r>
            <a:r>
              <a:rPr lang="fr-FR" b="1" dirty="0" smtClean="0"/>
              <a:t>28</a:t>
            </a:r>
            <a:r>
              <a:rPr lang="fr-FR" dirty="0" smtClean="0"/>
              <a:t>%</a:t>
            </a:r>
          </a:p>
          <a:p>
            <a:pPr marL="342900" indent="-342900"/>
            <a:endParaRPr lang="fr-FR" dirty="0" smtClean="0"/>
          </a:p>
          <a:p>
            <a:endParaRPr lang="fr-FR" dirty="0"/>
          </a:p>
        </p:txBody>
      </p:sp>
      <p:pic>
        <p:nvPicPr>
          <p:cNvPr id="4" name="Picture 3" descr="C:\Users\Colette Grivaud\Desktop\visuels et sons Montluc\archives ARM\IMG_0431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899592" y="188640"/>
            <a:ext cx="3576393" cy="2682349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5364088" y="404664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Aperçu statistique (sur 4200)</a:t>
            </a:r>
            <a:endParaRPr lang="fr-FR" dirty="0"/>
          </a:p>
        </p:txBody>
      </p:sp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544" y="548680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Les rescapés membres de l’ARM</a:t>
            </a:r>
            <a:endParaRPr lang="fr-FR" dirty="0"/>
          </a:p>
        </p:txBody>
      </p:sp>
      <p:pic>
        <p:nvPicPr>
          <p:cNvPr id="2050" name="Picture 2" descr="C:\Users\Colette Grivaud\Desktop\visuels et sons Montluc\ADHERENTS photos\adhérents en cours\AT Rog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196752"/>
            <a:ext cx="1046733" cy="1408146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403648" y="263691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Roger AT</a:t>
            </a:r>
            <a:endParaRPr lang="fr-FR" sz="1200" dirty="0"/>
          </a:p>
        </p:txBody>
      </p:sp>
      <p:pic>
        <p:nvPicPr>
          <p:cNvPr id="2051" name="Picture 3" descr="C:\Users\Colette Grivaud\Desktop\visuels et sons Montluc\ADHERENTS photos\adhérents en cours\billard georges 2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196752"/>
            <a:ext cx="1008112" cy="1373920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2771800" y="2636912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Georges  BILLARD</a:t>
            </a:r>
            <a:endParaRPr lang="fr-FR" sz="1200" dirty="0"/>
          </a:p>
        </p:txBody>
      </p:sp>
      <p:pic>
        <p:nvPicPr>
          <p:cNvPr id="2053" name="Picture 5" descr="C:\Users\Colette Grivaud\Desktop\visuels et sons Montluc\ADHERENTS photos\adhérents en cours\BLOCH Clau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196752"/>
            <a:ext cx="1080421" cy="1351941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4572000" y="2636912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Claude BLOCH</a:t>
            </a:r>
            <a:endParaRPr lang="fr-FR" sz="1200" dirty="0"/>
          </a:p>
        </p:txBody>
      </p:sp>
      <p:sp>
        <p:nvSpPr>
          <p:cNvPr id="10" name="ZoneTexte 9"/>
          <p:cNvSpPr txBox="1"/>
          <p:nvPr/>
        </p:nvSpPr>
        <p:spPr>
          <a:xfrm>
            <a:off x="6228184" y="256490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Marie-Louise BOISNARD</a:t>
            </a:r>
            <a:endParaRPr lang="fr-FR" sz="1200" dirty="0"/>
          </a:p>
        </p:txBody>
      </p:sp>
      <p:sp>
        <p:nvSpPr>
          <p:cNvPr id="12" name="ZoneTexte 11"/>
          <p:cNvSpPr txBox="1"/>
          <p:nvPr/>
        </p:nvSpPr>
        <p:spPr>
          <a:xfrm>
            <a:off x="1403648" y="4653136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Annick BURGARD</a:t>
            </a:r>
            <a:endParaRPr lang="fr-FR" sz="1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3275856" y="4581128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Robert CHANUT</a:t>
            </a:r>
            <a:endParaRPr lang="fr-FR" sz="1200" dirty="0"/>
          </a:p>
        </p:txBody>
      </p:sp>
      <p:sp>
        <p:nvSpPr>
          <p:cNvPr id="28" name="ZoneTexte 27"/>
          <p:cNvSpPr txBox="1"/>
          <p:nvPr/>
        </p:nvSpPr>
        <p:spPr>
          <a:xfrm>
            <a:off x="4932040" y="4653136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Marcel DAGALLIER</a:t>
            </a:r>
            <a:endParaRPr lang="fr-FR" sz="1200" dirty="0"/>
          </a:p>
        </p:txBody>
      </p:sp>
      <p:sp>
        <p:nvSpPr>
          <p:cNvPr id="29" name="ZoneTexte 28"/>
          <p:cNvSpPr txBox="1"/>
          <p:nvPr/>
        </p:nvSpPr>
        <p:spPr>
          <a:xfrm>
            <a:off x="6588224" y="4653136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Robert FICHET</a:t>
            </a:r>
            <a:endParaRPr lang="fr-FR" sz="1200" dirty="0"/>
          </a:p>
        </p:txBody>
      </p:sp>
      <p:pic>
        <p:nvPicPr>
          <p:cNvPr id="4098" name="Picture 2" descr="C:\Users\Colette Grivaud\Desktop\visuels et sons Montluc\ADHERENTS photos\adhérents en cours\BOISNARD Marie-louis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1196752"/>
            <a:ext cx="1172037" cy="1294408"/>
          </a:xfrm>
          <a:prstGeom prst="rect">
            <a:avLst/>
          </a:prstGeom>
          <a:noFill/>
        </p:spPr>
      </p:pic>
      <p:pic>
        <p:nvPicPr>
          <p:cNvPr id="4101" name="Picture 5" descr="C:\Users\Colette Grivaud\Desktop\visuels et sons Montluc\ADHERENTS photos\adhérents en cours\DAGALLIER Marce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212976"/>
            <a:ext cx="1067257" cy="1299357"/>
          </a:xfrm>
          <a:prstGeom prst="rect">
            <a:avLst/>
          </a:prstGeom>
          <a:noFill/>
        </p:spPr>
      </p:pic>
      <p:pic>
        <p:nvPicPr>
          <p:cNvPr id="4102" name="Picture 6" descr="C:\Users\Colette Grivaud\Desktop\visuels et sons Montluc\ADHERENTS photos\adhérents en cours\Fichet Rober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3212976"/>
            <a:ext cx="1049040" cy="1331789"/>
          </a:xfrm>
          <a:prstGeom prst="rect">
            <a:avLst/>
          </a:prstGeom>
          <a:noFill/>
        </p:spPr>
      </p:pic>
      <p:pic>
        <p:nvPicPr>
          <p:cNvPr id="4112" name="Picture 16" descr="C:\Users\Colette Grivaud\Desktop\visuels et sons Montluc\vie association\70 è anniversaire\ROBERT\Photos Robert\P1080219.JPG"/>
          <p:cNvPicPr>
            <a:picLocks noChangeAspect="1" noChangeArrowheads="1"/>
          </p:cNvPicPr>
          <p:nvPr/>
        </p:nvPicPr>
        <p:blipFill>
          <a:blip r:embed="rId8" cstate="print"/>
          <a:srcRect l="20888" t="12091" r="16448" b="7305"/>
          <a:stretch>
            <a:fillRect/>
          </a:stretch>
        </p:blipFill>
        <p:spPr bwMode="auto">
          <a:xfrm>
            <a:off x="1331640" y="3140968"/>
            <a:ext cx="1296144" cy="1440160"/>
          </a:xfrm>
          <a:prstGeom prst="rect">
            <a:avLst/>
          </a:prstGeom>
          <a:noFill/>
        </p:spPr>
      </p:pic>
      <p:pic>
        <p:nvPicPr>
          <p:cNvPr id="4114" name="Picture 18" descr="C:\Users\Colette Grivaud\Desktop\visuels et sons Montluc\CEREMONIES hors Montluc\CLUNY\Cluny 14.02.2014\Sylvie Guimet\IMG_9603 - Copie (2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3848" y="3140968"/>
            <a:ext cx="1335017" cy="140007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31640" y="2780928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Andrée GAILLARD</a:t>
            </a:r>
            <a:endParaRPr lang="fr-FR" sz="1200" dirty="0"/>
          </a:p>
        </p:txBody>
      </p:sp>
      <p:sp>
        <p:nvSpPr>
          <p:cNvPr id="3" name="ZoneTexte 2"/>
          <p:cNvSpPr txBox="1"/>
          <p:nvPr/>
        </p:nvSpPr>
        <p:spPr>
          <a:xfrm>
            <a:off x="2987824" y="2780928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Julien GODET</a:t>
            </a:r>
            <a:endParaRPr lang="fr-FR" sz="1200" dirty="0"/>
          </a:p>
        </p:txBody>
      </p:sp>
      <p:sp>
        <p:nvSpPr>
          <p:cNvPr id="4" name="ZoneTexte 3"/>
          <p:cNvSpPr txBox="1"/>
          <p:nvPr/>
        </p:nvSpPr>
        <p:spPr>
          <a:xfrm>
            <a:off x="4572000" y="2708920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Simonne GRANDJEAN</a:t>
            </a:r>
            <a:endParaRPr lang="fr-FR" sz="1200" dirty="0"/>
          </a:p>
        </p:txBody>
      </p:sp>
      <p:sp>
        <p:nvSpPr>
          <p:cNvPr id="5" name="ZoneTexte 4"/>
          <p:cNvSpPr txBox="1"/>
          <p:nvPr/>
        </p:nvSpPr>
        <p:spPr>
          <a:xfrm>
            <a:off x="6372200" y="2708920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Henri HIGELIN</a:t>
            </a:r>
            <a:endParaRPr lang="fr-FR" sz="1200" dirty="0"/>
          </a:p>
        </p:txBody>
      </p:sp>
      <p:pic>
        <p:nvPicPr>
          <p:cNvPr id="6" name="Picture 10" descr="C:\Users\Colette Grivaud\Desktop\visuels et sons Montluc\ADHERENTS photos\adhérents en cours\HIGELIN Hen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268760"/>
            <a:ext cx="1002095" cy="1300485"/>
          </a:xfrm>
          <a:prstGeom prst="rect">
            <a:avLst/>
          </a:prstGeom>
          <a:noFill/>
        </p:spPr>
      </p:pic>
      <p:pic>
        <p:nvPicPr>
          <p:cNvPr id="7" name="Picture 15" descr="C:\Users\Colette Grivaud\Desktop\visuels et sons Montluc\CEREMONIES hors Montluc\CLUNY\Cluny 14.02.2014\Sylvie Guimet\IMG_9603 - Cop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268760"/>
            <a:ext cx="1294732" cy="1320640"/>
          </a:xfrm>
          <a:prstGeom prst="rect">
            <a:avLst/>
          </a:prstGeom>
          <a:noFill/>
        </p:spPr>
      </p:pic>
      <p:pic>
        <p:nvPicPr>
          <p:cNvPr id="8" name="Picture 17" descr="C:\Users\Colette Grivaud\Desktop\visuels et sons Montluc\vie association\70 è anniversaire\ROBERT\Photos Robert\P1080222 - Cop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268760"/>
            <a:ext cx="1181980" cy="1400349"/>
          </a:xfrm>
          <a:prstGeom prst="rect">
            <a:avLst/>
          </a:prstGeom>
          <a:noFill/>
        </p:spPr>
      </p:pic>
      <p:pic>
        <p:nvPicPr>
          <p:cNvPr id="9" name="Picture 20" descr="C:\Users\Colette Grivaud\Desktop\visuels et sons Montluc\vie association\70 è anniversaire\ROBERT\Photos Robert\P1080236.JPG"/>
          <p:cNvPicPr>
            <a:picLocks noChangeAspect="1" noChangeArrowheads="1"/>
          </p:cNvPicPr>
          <p:nvPr/>
        </p:nvPicPr>
        <p:blipFill>
          <a:blip r:embed="rId5" cstate="print"/>
          <a:srcRect r="9940" b="8632"/>
          <a:stretch>
            <a:fillRect/>
          </a:stretch>
        </p:blipFill>
        <p:spPr bwMode="auto">
          <a:xfrm>
            <a:off x="2987824" y="1268760"/>
            <a:ext cx="1224136" cy="1368152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3131840" y="4581128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Marcel LANOISELEE</a:t>
            </a:r>
            <a:endParaRPr lang="fr-FR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259632" y="4581128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Léon LANDINI</a:t>
            </a:r>
            <a:endParaRPr lang="fr-FR" sz="1200" dirty="0"/>
          </a:p>
        </p:txBody>
      </p:sp>
      <p:sp>
        <p:nvSpPr>
          <p:cNvPr id="12" name="ZoneTexte 11"/>
          <p:cNvSpPr txBox="1"/>
          <p:nvPr/>
        </p:nvSpPr>
        <p:spPr>
          <a:xfrm>
            <a:off x="5004048" y="4581128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Anne-Marie CURIS-LECLERE</a:t>
            </a:r>
            <a:endParaRPr lang="fr-FR" sz="1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660232" y="4581128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Pierre MATRY</a:t>
            </a:r>
            <a:endParaRPr lang="fr-FR" sz="1200" dirty="0"/>
          </a:p>
        </p:txBody>
      </p:sp>
      <p:pic>
        <p:nvPicPr>
          <p:cNvPr id="14" name="Picture 11" descr="C:\Users\Colette Grivaud\Desktop\visuels et sons Montluc\ADHERENTS photos\adhérents en cours\landini léon le progrès.jpg"/>
          <p:cNvPicPr>
            <a:picLocks noChangeAspect="1" noChangeArrowheads="1"/>
          </p:cNvPicPr>
          <p:nvPr/>
        </p:nvPicPr>
        <p:blipFill>
          <a:blip r:embed="rId6" cstate="print"/>
          <a:srcRect l="17752" r="11238"/>
          <a:stretch>
            <a:fillRect/>
          </a:stretch>
        </p:blipFill>
        <p:spPr bwMode="auto">
          <a:xfrm>
            <a:off x="1331640" y="3284984"/>
            <a:ext cx="1224136" cy="1242374"/>
          </a:xfrm>
          <a:prstGeom prst="rect">
            <a:avLst/>
          </a:prstGeom>
          <a:noFill/>
        </p:spPr>
      </p:pic>
      <p:pic>
        <p:nvPicPr>
          <p:cNvPr id="15" name="Picture 12" descr="C:\Users\Colette Grivaud\Desktop\visuels et sons Montluc\ADHERENTS photos\adhérents en cours\Lanoiselée Marce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3284984"/>
            <a:ext cx="1051261" cy="1256605"/>
          </a:xfrm>
          <a:prstGeom prst="rect">
            <a:avLst/>
          </a:prstGeom>
          <a:noFill/>
        </p:spPr>
      </p:pic>
      <p:pic>
        <p:nvPicPr>
          <p:cNvPr id="16" name="Picture 13" descr="C:\Users\Colette Grivaud\Desktop\visuels et sons Montluc\ADHERENTS photos\adhérents en cours\LECLERE CURIS Anne-Mari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3284674"/>
            <a:ext cx="1235740" cy="1241066"/>
          </a:xfrm>
          <a:prstGeom prst="rect">
            <a:avLst/>
          </a:prstGeom>
          <a:noFill/>
        </p:spPr>
      </p:pic>
      <p:pic>
        <p:nvPicPr>
          <p:cNvPr id="17" name="Picture 14" descr="C:\Users\Colette Grivaud\Desktop\visuels et sons Montluc\ADHERENTS photos\adhérents en cours\Matry Pierre.jpg"/>
          <p:cNvPicPr>
            <a:picLocks noChangeAspect="1" noChangeArrowheads="1"/>
          </p:cNvPicPr>
          <p:nvPr/>
        </p:nvPicPr>
        <p:blipFill>
          <a:blip r:embed="rId9" cstate="print"/>
          <a:srcRect b="34813"/>
          <a:stretch>
            <a:fillRect/>
          </a:stretch>
        </p:blipFill>
        <p:spPr bwMode="auto">
          <a:xfrm>
            <a:off x="6516216" y="3284984"/>
            <a:ext cx="1164166" cy="1152128"/>
          </a:xfrm>
          <a:prstGeom prst="rect">
            <a:avLst/>
          </a:prstGeom>
          <a:noFill/>
        </p:spPr>
      </p:pic>
      <p:sp>
        <p:nvSpPr>
          <p:cNvPr id="18" name="ZoneTexte 17"/>
          <p:cNvSpPr txBox="1"/>
          <p:nvPr/>
        </p:nvSpPr>
        <p:spPr>
          <a:xfrm>
            <a:off x="539552" y="188640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rescapés membres de l’ARM</a:t>
            </a:r>
            <a:endParaRPr lang="fr-FR" dirty="0"/>
          </a:p>
        </p:txBody>
      </p:sp>
    </p:spTree>
  </p:cSld>
  <p:clrMapOvr>
    <a:masterClrMapping/>
  </p:clrMapOvr>
  <p:transition spd="med" advClick="0" advTm="7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115616" y="2852936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Jean MONIN</a:t>
            </a:r>
            <a:endParaRPr lang="fr-FR" sz="1200" dirty="0"/>
          </a:p>
        </p:txBody>
      </p:sp>
      <p:pic>
        <p:nvPicPr>
          <p:cNvPr id="13" name="Picture 21" descr="C:\Users\Colette Grivaud\Desktop\visuels et sons Montluc\CEREMONIES hors Montluc\CLUNY\expo Mauthausen oct 2013\DSC08310 - Cop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70382"/>
            <a:ext cx="1119927" cy="1343913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2699792" y="2852936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Pierre MULLER</a:t>
            </a:r>
            <a:endParaRPr lang="fr-FR" sz="1200" dirty="0"/>
          </a:p>
        </p:txBody>
      </p:sp>
      <p:sp>
        <p:nvSpPr>
          <p:cNvPr id="15" name="ZoneTexte 14"/>
          <p:cNvSpPr txBox="1"/>
          <p:nvPr/>
        </p:nvSpPr>
        <p:spPr>
          <a:xfrm>
            <a:off x="4644008" y="2924944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Jean NALLIT</a:t>
            </a:r>
            <a:endParaRPr lang="fr-FR" sz="1200" dirty="0"/>
          </a:p>
        </p:txBody>
      </p:sp>
      <p:sp>
        <p:nvSpPr>
          <p:cNvPr id="16" name="ZoneTexte 15"/>
          <p:cNvSpPr txBox="1"/>
          <p:nvPr/>
        </p:nvSpPr>
        <p:spPr>
          <a:xfrm>
            <a:off x="6372200" y="2852936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Pierre PARDON</a:t>
            </a:r>
            <a:endParaRPr lang="fr-FR" sz="1200" dirty="0"/>
          </a:p>
        </p:txBody>
      </p:sp>
      <p:pic>
        <p:nvPicPr>
          <p:cNvPr id="17" name="Picture 5" descr="C:\Users\Colette Grivaud\Desktop\visuels et sons Montluc\ADHERENTS photos\adhérents en cours\muller pierre.jpg"/>
          <p:cNvPicPr>
            <a:picLocks noChangeAspect="1" noChangeArrowheads="1"/>
          </p:cNvPicPr>
          <p:nvPr/>
        </p:nvPicPr>
        <p:blipFill>
          <a:blip r:embed="rId3" cstate="print"/>
          <a:srcRect r="11765"/>
          <a:stretch>
            <a:fillRect/>
          </a:stretch>
        </p:blipFill>
        <p:spPr bwMode="auto">
          <a:xfrm>
            <a:off x="2915816" y="1412776"/>
            <a:ext cx="1080120" cy="1405826"/>
          </a:xfrm>
          <a:prstGeom prst="rect">
            <a:avLst/>
          </a:prstGeom>
          <a:noFill/>
        </p:spPr>
      </p:pic>
      <p:pic>
        <p:nvPicPr>
          <p:cNvPr id="18" name="Picture 8" descr="C:\Users\Colette Grivaud\Desktop\visuels et sons Montluc\ADHERENTS photos\adhérents en cours\PARDON Pier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1412776"/>
            <a:ext cx="1224136" cy="1455203"/>
          </a:xfrm>
          <a:prstGeom prst="rect">
            <a:avLst/>
          </a:prstGeom>
          <a:noFill/>
        </p:spPr>
      </p:pic>
      <p:pic>
        <p:nvPicPr>
          <p:cNvPr id="19" name="Picture 18" descr="C:\Users\Colette Grivaud\Desktop\visuels et sons Montluc\vie association\2014\3 mars 2014\DSC08967 anniv Batailly (9) - Copie.JPG"/>
          <p:cNvPicPr>
            <a:picLocks noChangeAspect="1" noChangeArrowheads="1"/>
          </p:cNvPicPr>
          <p:nvPr/>
        </p:nvPicPr>
        <p:blipFill>
          <a:blip r:embed="rId5" cstate="print"/>
          <a:srcRect l="11895" r="8805"/>
          <a:stretch>
            <a:fillRect/>
          </a:stretch>
        </p:blipFill>
        <p:spPr bwMode="auto">
          <a:xfrm>
            <a:off x="4644008" y="1412776"/>
            <a:ext cx="1008112" cy="1430179"/>
          </a:xfrm>
          <a:prstGeom prst="rect">
            <a:avLst/>
          </a:prstGeom>
          <a:noFill/>
        </p:spPr>
      </p:pic>
      <p:sp>
        <p:nvSpPr>
          <p:cNvPr id="20" name="ZoneTexte 19"/>
          <p:cNvSpPr txBox="1"/>
          <p:nvPr/>
        </p:nvSpPr>
        <p:spPr>
          <a:xfrm>
            <a:off x="1043608" y="5157192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Auguste PASCINTO</a:t>
            </a:r>
            <a:endParaRPr lang="fr-FR" sz="1200" dirty="0"/>
          </a:p>
        </p:txBody>
      </p:sp>
      <p:sp>
        <p:nvSpPr>
          <p:cNvPr id="21" name="ZoneTexte 20"/>
          <p:cNvSpPr txBox="1"/>
          <p:nvPr/>
        </p:nvSpPr>
        <p:spPr>
          <a:xfrm>
            <a:off x="2843808" y="5157192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Jeanine RANQUE-PELLET</a:t>
            </a:r>
            <a:endParaRPr lang="fr-FR" sz="1200" dirty="0"/>
          </a:p>
        </p:txBody>
      </p:sp>
      <p:sp>
        <p:nvSpPr>
          <p:cNvPr id="22" name="ZoneTexte 21"/>
          <p:cNvSpPr txBox="1"/>
          <p:nvPr/>
        </p:nvSpPr>
        <p:spPr>
          <a:xfrm>
            <a:off x="4644008" y="5157192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René PERNOT</a:t>
            </a:r>
            <a:endParaRPr lang="fr-FR" sz="1200" dirty="0"/>
          </a:p>
        </p:txBody>
      </p:sp>
      <p:pic>
        <p:nvPicPr>
          <p:cNvPr id="23" name="Picture 2" descr="C:\Users\Colette Grivaud\Desktop\visuels et sons Montluc\CEREMONIES A MONTLUC photos\24 AOUT\24 août 2015\Robert\087 - Copie.JPG"/>
          <p:cNvPicPr>
            <a:picLocks noChangeAspect="1" noChangeArrowheads="1"/>
          </p:cNvPicPr>
          <p:nvPr/>
        </p:nvPicPr>
        <p:blipFill>
          <a:blip r:embed="rId6" cstate="print"/>
          <a:srcRect t="10211"/>
          <a:stretch>
            <a:fillRect/>
          </a:stretch>
        </p:blipFill>
        <p:spPr bwMode="auto">
          <a:xfrm>
            <a:off x="2987824" y="3717032"/>
            <a:ext cx="1008112" cy="1416462"/>
          </a:xfrm>
          <a:prstGeom prst="rect">
            <a:avLst/>
          </a:prstGeom>
          <a:noFill/>
        </p:spPr>
      </p:pic>
      <p:pic>
        <p:nvPicPr>
          <p:cNvPr id="24" name="Picture 6" descr="C:\Users\Colette Grivaud\Desktop\visuels et sons Montluc\ADHERENTS photos\adhérents en cours\Pernot René -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3717032"/>
            <a:ext cx="1152128" cy="1375894"/>
          </a:xfrm>
          <a:prstGeom prst="rect">
            <a:avLst/>
          </a:prstGeom>
          <a:noFill/>
        </p:spPr>
      </p:pic>
      <p:pic>
        <p:nvPicPr>
          <p:cNvPr id="25" name="Picture 2" descr="C:\Users\Colette Grivaud\Desktop\visuels et sons Montluc\CEREMONIES hors Montluc\Vienne 25 mai 2013\photos Pat\SAM_0377 - Copi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3717032"/>
            <a:ext cx="1296144" cy="1333713"/>
          </a:xfrm>
          <a:prstGeom prst="rect">
            <a:avLst/>
          </a:prstGeom>
          <a:noFill/>
        </p:spPr>
      </p:pic>
      <p:sp>
        <p:nvSpPr>
          <p:cNvPr id="26" name="ZoneTexte 25"/>
          <p:cNvSpPr txBox="1"/>
          <p:nvPr/>
        </p:nvSpPr>
        <p:spPr>
          <a:xfrm>
            <a:off x="6372200" y="5157192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Raymond PERRIOLAT</a:t>
            </a:r>
            <a:endParaRPr lang="fr-FR" sz="1200" dirty="0"/>
          </a:p>
        </p:txBody>
      </p:sp>
      <p:pic>
        <p:nvPicPr>
          <p:cNvPr id="27" name="Picture 17" descr="C:\Users\Colette Grivaud\Desktop\visuels et sons Montluc\vie association\70 è anniversaire\ROBERT\Photos Robert\P1080213.JPG"/>
          <p:cNvPicPr>
            <a:picLocks noChangeAspect="1" noChangeArrowheads="1"/>
          </p:cNvPicPr>
          <p:nvPr/>
        </p:nvPicPr>
        <p:blipFill>
          <a:blip r:embed="rId9" cstate="print"/>
          <a:srcRect l="5193" r="6523"/>
          <a:stretch>
            <a:fillRect/>
          </a:stretch>
        </p:blipFill>
        <p:spPr bwMode="auto">
          <a:xfrm>
            <a:off x="6300192" y="3717032"/>
            <a:ext cx="1224136" cy="1388335"/>
          </a:xfrm>
          <a:prstGeom prst="rect">
            <a:avLst/>
          </a:prstGeom>
          <a:noFill/>
        </p:spPr>
      </p:pic>
      <p:sp>
        <p:nvSpPr>
          <p:cNvPr id="28" name="ZoneTexte 27"/>
          <p:cNvSpPr txBox="1"/>
          <p:nvPr/>
        </p:nvSpPr>
        <p:spPr>
          <a:xfrm>
            <a:off x="539552" y="188640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rescapés membres de l’ARM</a:t>
            </a:r>
            <a:endParaRPr lang="fr-FR" dirty="0"/>
          </a:p>
        </p:txBody>
      </p:sp>
    </p:spTree>
  </p:cSld>
  <p:clrMapOvr>
    <a:masterClrMapping/>
  </p:clrMapOvr>
  <p:transition spd="med" advClick="0" advTm="7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9552" y="188640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rescapés membres de l’ARM</a:t>
            </a:r>
            <a:endParaRPr lang="fr-FR" dirty="0"/>
          </a:p>
        </p:txBody>
      </p:sp>
      <p:sp>
        <p:nvSpPr>
          <p:cNvPr id="30" name="ZoneTexte 29"/>
          <p:cNvSpPr txBox="1"/>
          <p:nvPr/>
        </p:nvSpPr>
        <p:spPr>
          <a:xfrm>
            <a:off x="1115616" y="2636912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Jeannine SAVOYE-PEYSSON</a:t>
            </a:r>
            <a:endParaRPr lang="fr-FR" sz="1200" dirty="0"/>
          </a:p>
        </p:txBody>
      </p:sp>
      <p:sp>
        <p:nvSpPr>
          <p:cNvPr id="31" name="ZoneTexte 30"/>
          <p:cNvSpPr txBox="1"/>
          <p:nvPr/>
        </p:nvSpPr>
        <p:spPr>
          <a:xfrm>
            <a:off x="2987824" y="2708920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Odette REY-RAMBAUD</a:t>
            </a:r>
            <a:endParaRPr lang="fr-FR" sz="1200" dirty="0"/>
          </a:p>
        </p:txBody>
      </p:sp>
      <p:sp>
        <p:nvSpPr>
          <p:cNvPr id="32" name="ZoneTexte 31"/>
          <p:cNvSpPr txBox="1"/>
          <p:nvPr/>
        </p:nvSpPr>
        <p:spPr>
          <a:xfrm>
            <a:off x="4860032" y="2708920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Pierrette BROCHAY-ROSSI</a:t>
            </a:r>
            <a:endParaRPr lang="fr-FR" sz="1200" dirty="0"/>
          </a:p>
        </p:txBody>
      </p:sp>
      <p:sp>
        <p:nvSpPr>
          <p:cNvPr id="33" name="ZoneTexte 32"/>
          <p:cNvSpPr txBox="1"/>
          <p:nvPr/>
        </p:nvSpPr>
        <p:spPr>
          <a:xfrm>
            <a:off x="6588224" y="2708920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Elisabeth BURY-SEQUESTRA</a:t>
            </a:r>
            <a:endParaRPr lang="fr-FR" sz="1200" dirty="0"/>
          </a:p>
        </p:txBody>
      </p:sp>
      <p:sp>
        <p:nvSpPr>
          <p:cNvPr id="34" name="ZoneTexte 33"/>
          <p:cNvSpPr txBox="1"/>
          <p:nvPr/>
        </p:nvSpPr>
        <p:spPr>
          <a:xfrm>
            <a:off x="1691680" y="5157192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Pierre SUZOR</a:t>
            </a:r>
            <a:endParaRPr lang="fr-FR" sz="1200" dirty="0"/>
          </a:p>
        </p:txBody>
      </p:sp>
      <p:sp>
        <p:nvSpPr>
          <p:cNvPr id="35" name="ZoneTexte 34"/>
          <p:cNvSpPr txBox="1"/>
          <p:nvPr/>
        </p:nvSpPr>
        <p:spPr>
          <a:xfrm>
            <a:off x="3563888" y="5157192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Bernard WALCH</a:t>
            </a:r>
            <a:endParaRPr lang="fr-FR" sz="1200" dirty="0"/>
          </a:p>
        </p:txBody>
      </p:sp>
      <p:sp>
        <p:nvSpPr>
          <p:cNvPr id="36" name="ZoneTexte 35"/>
          <p:cNvSpPr txBox="1"/>
          <p:nvPr/>
        </p:nvSpPr>
        <p:spPr>
          <a:xfrm>
            <a:off x="5364088" y="5085184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Armand WILDFOGEL</a:t>
            </a:r>
            <a:endParaRPr lang="fr-FR" sz="1200" dirty="0"/>
          </a:p>
        </p:txBody>
      </p:sp>
      <p:pic>
        <p:nvPicPr>
          <p:cNvPr id="48" name="Picture 2" descr="C:\Users\Colette Grivaud\Desktop\visuels et sons Montluc\ADHERENTS photos\adhérents en cours\Rossi (brochay) pierret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052736"/>
            <a:ext cx="1152128" cy="1456907"/>
          </a:xfrm>
          <a:prstGeom prst="rect">
            <a:avLst/>
          </a:prstGeom>
          <a:noFill/>
        </p:spPr>
      </p:pic>
      <p:pic>
        <p:nvPicPr>
          <p:cNvPr id="3082" name="Picture 10" descr="C:\Users\Colette Grivaud\Desktop\visuels et sons Montluc\ADHERENTS photos\adhérents en cours\PEYSSON Jeanni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980728"/>
            <a:ext cx="1152128" cy="1539634"/>
          </a:xfrm>
          <a:prstGeom prst="rect">
            <a:avLst/>
          </a:prstGeom>
          <a:noFill/>
        </p:spPr>
      </p:pic>
      <p:pic>
        <p:nvPicPr>
          <p:cNvPr id="3083" name="Picture 11" descr="C:\Users\Colette Grivaud\Desktop\visuels et sons Montluc\ADHERENTS photos\adhérents en cours\rambaud Odett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052736"/>
            <a:ext cx="1080120" cy="1527809"/>
          </a:xfrm>
          <a:prstGeom prst="rect">
            <a:avLst/>
          </a:prstGeom>
          <a:noFill/>
        </p:spPr>
      </p:pic>
      <p:pic>
        <p:nvPicPr>
          <p:cNvPr id="3084" name="Picture 12" descr="C:\Users\Colette Grivaud\Desktop\visuels et sons Montluc\ADHERENTS photos\adhérents en cours\SEQUESTRA Elisabet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1064126"/>
            <a:ext cx="1224136" cy="1500777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3086" name="Picture 14" descr="C:\Users\Colette Grivaud\Desktop\visuels et sons Montluc\ADHERENTS photos\adhérents en cours\WALCH Bernar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896" y="3501008"/>
            <a:ext cx="1143000" cy="1503363"/>
          </a:xfrm>
          <a:prstGeom prst="rect">
            <a:avLst/>
          </a:prstGeom>
          <a:noFill/>
        </p:spPr>
      </p:pic>
      <p:pic>
        <p:nvPicPr>
          <p:cNvPr id="3087" name="Picture 15" descr="C:\Users\Colette Grivaud\Desktop\visuels et sons Montluc\ADHERENTS photos\adhérents en cours\wildfogel.jpg"/>
          <p:cNvPicPr>
            <a:picLocks noChangeAspect="1" noChangeArrowheads="1"/>
          </p:cNvPicPr>
          <p:nvPr/>
        </p:nvPicPr>
        <p:blipFill>
          <a:blip r:embed="rId7" cstate="print"/>
          <a:srcRect l="21041" t="17900" r="30864" b="14079"/>
          <a:stretch>
            <a:fillRect/>
          </a:stretch>
        </p:blipFill>
        <p:spPr bwMode="auto">
          <a:xfrm>
            <a:off x="5364088" y="3573016"/>
            <a:ext cx="1212766" cy="1440160"/>
          </a:xfrm>
          <a:prstGeom prst="rect">
            <a:avLst/>
          </a:prstGeom>
          <a:noFill/>
        </p:spPr>
      </p:pic>
      <p:pic>
        <p:nvPicPr>
          <p:cNvPr id="3088" name="Picture 16" descr="C:\Users\Colette Grivaud\Desktop\visuels et sons Montluc\vie association\70 è anniversaire\ROBERT\Photos Robert\P108024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3688" y="3429000"/>
            <a:ext cx="1296144" cy="161678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7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</TotalTime>
  <Words>1117</Words>
  <Application>Microsoft Office PowerPoint</Application>
  <PresentationFormat>Affichage à l'écran (4:3)</PresentationFormat>
  <Paragraphs>263</Paragraphs>
  <Slides>57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57</vt:i4>
      </vt:variant>
    </vt:vector>
  </HeadingPairs>
  <TitlesOfParts>
    <vt:vector size="58" baseType="lpstr">
      <vt:lpstr>Thème Office</vt:lpstr>
      <vt:lpstr>Rétrospective ARM 2015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Retrospective ARM 2015</dc:title>
  <dc:creator>Colette Grivaud</dc:creator>
  <cp:lastModifiedBy>Colette Grivaud</cp:lastModifiedBy>
  <cp:revision>113</cp:revision>
  <dcterms:created xsi:type="dcterms:W3CDTF">2015-12-31T10:46:41Z</dcterms:created>
  <dcterms:modified xsi:type="dcterms:W3CDTF">2016-03-22T14:43:04Z</dcterms:modified>
</cp:coreProperties>
</file>